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Lst>
  <p:notesMasterIdLst>
    <p:notesMasterId r:id="rId52"/>
  </p:notesMasterIdLst>
  <p:sldIdLst>
    <p:sldId id="257" r:id="rId3"/>
    <p:sldId id="272" r:id="rId4"/>
    <p:sldId id="274" r:id="rId5"/>
    <p:sldId id="287" r:id="rId6"/>
    <p:sldId id="275" r:id="rId7"/>
    <p:sldId id="306" r:id="rId8"/>
    <p:sldId id="276" r:id="rId9"/>
    <p:sldId id="307" r:id="rId10"/>
    <p:sldId id="278" r:id="rId11"/>
    <p:sldId id="288" r:id="rId12"/>
    <p:sldId id="308" r:id="rId13"/>
    <p:sldId id="279" r:id="rId14"/>
    <p:sldId id="290" r:id="rId15"/>
    <p:sldId id="289" r:id="rId16"/>
    <p:sldId id="309" r:id="rId17"/>
    <p:sldId id="280" r:id="rId18"/>
    <p:sldId id="291" r:id="rId19"/>
    <p:sldId id="310" r:id="rId20"/>
    <p:sldId id="285" r:id="rId21"/>
    <p:sldId id="311" r:id="rId22"/>
    <p:sldId id="292" r:id="rId23"/>
    <p:sldId id="296" r:id="rId24"/>
    <p:sldId id="312" r:id="rId25"/>
    <p:sldId id="313" r:id="rId26"/>
    <p:sldId id="297" r:id="rId27"/>
    <p:sldId id="314" r:id="rId28"/>
    <p:sldId id="298" r:id="rId29"/>
    <p:sldId id="315" r:id="rId30"/>
    <p:sldId id="299" r:id="rId31"/>
    <p:sldId id="316" r:id="rId32"/>
    <p:sldId id="300" r:id="rId33"/>
    <p:sldId id="317" r:id="rId34"/>
    <p:sldId id="301" r:id="rId35"/>
    <p:sldId id="318" r:id="rId36"/>
    <p:sldId id="302" r:id="rId37"/>
    <p:sldId id="319" r:id="rId38"/>
    <p:sldId id="303" r:id="rId39"/>
    <p:sldId id="321" r:id="rId40"/>
    <p:sldId id="304" r:id="rId41"/>
    <p:sldId id="322" r:id="rId42"/>
    <p:sldId id="320" r:id="rId43"/>
    <p:sldId id="281" r:id="rId44"/>
    <p:sldId id="282" r:id="rId45"/>
    <p:sldId id="293" r:id="rId46"/>
    <p:sldId id="283" r:id="rId47"/>
    <p:sldId id="294" r:id="rId48"/>
    <p:sldId id="284" r:id="rId49"/>
    <p:sldId id="295" r:id="rId50"/>
    <p:sldId id="27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33A"/>
    <a:srgbClr val="002060"/>
    <a:srgbClr val="00759E"/>
    <a:srgbClr val="0088B8"/>
    <a:srgbClr val="FF66FF"/>
    <a:srgbClr val="EEE0ED"/>
    <a:srgbClr val="FFFF66"/>
    <a:srgbClr val="39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5DE79-6060-44F7-AB5D-47CF86BC581C}" type="datetimeFigureOut">
              <a:rPr lang="en-IN" smtClean="0"/>
              <a:t>12-03-2024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77D7E2-9082-4F6E-BE16-14896501C388}" type="slidenum">
              <a:rPr lang="en-IN" smtClean="0"/>
              <a:t>‹#›</a:t>
            </a:fld>
            <a:endParaRPr lang="en-IN"/>
          </a:p>
        </p:txBody>
      </p:sp>
    </p:spTree>
    <p:extLst>
      <p:ext uri="{BB962C8B-B14F-4D97-AF65-F5344CB8AC3E}">
        <p14:creationId xmlns:p14="http://schemas.microsoft.com/office/powerpoint/2010/main" val="226597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1092623-02EF-4787-A043-7BE489296159}"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5A74E-C577-4913-8126-20C8F4247F92}" type="slidenum">
              <a:rPr lang="en-IN" smtClean="0"/>
              <a:t>‹#›</a:t>
            </a:fld>
            <a:endParaRPr lang="en-IN"/>
          </a:p>
        </p:txBody>
      </p:sp>
    </p:spTree>
    <p:extLst>
      <p:ext uri="{BB962C8B-B14F-4D97-AF65-F5344CB8AC3E}">
        <p14:creationId xmlns:p14="http://schemas.microsoft.com/office/powerpoint/2010/main" val="122343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092623-02EF-4787-A043-7BE489296159}"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5A74E-C577-4913-8126-20C8F4247F92}" type="slidenum">
              <a:rPr lang="en-IN" smtClean="0"/>
              <a:t>‹#›</a:t>
            </a:fld>
            <a:endParaRPr lang="en-IN"/>
          </a:p>
        </p:txBody>
      </p:sp>
    </p:spTree>
    <p:extLst>
      <p:ext uri="{BB962C8B-B14F-4D97-AF65-F5344CB8AC3E}">
        <p14:creationId xmlns:p14="http://schemas.microsoft.com/office/powerpoint/2010/main" val="805234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092623-02EF-4787-A043-7BE489296159}"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5A74E-C577-4913-8126-20C8F4247F92}" type="slidenum">
              <a:rPr lang="en-IN" smtClean="0"/>
              <a:t>‹#›</a:t>
            </a:fld>
            <a:endParaRPr lang="en-IN"/>
          </a:p>
        </p:txBody>
      </p:sp>
    </p:spTree>
    <p:extLst>
      <p:ext uri="{BB962C8B-B14F-4D97-AF65-F5344CB8AC3E}">
        <p14:creationId xmlns:p14="http://schemas.microsoft.com/office/powerpoint/2010/main" val="1931071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FEA5509-15D9-4257-9D04-5A17557FCE30}"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48ACF3-791A-4C19-A8BA-2856F25E8A23}" type="slidenum">
              <a:rPr lang="en-IN" smtClean="0"/>
              <a:t>‹#›</a:t>
            </a:fld>
            <a:endParaRPr lang="en-IN"/>
          </a:p>
        </p:txBody>
      </p:sp>
    </p:spTree>
    <p:extLst>
      <p:ext uri="{BB962C8B-B14F-4D97-AF65-F5344CB8AC3E}">
        <p14:creationId xmlns:p14="http://schemas.microsoft.com/office/powerpoint/2010/main" val="2802099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FEA5509-15D9-4257-9D04-5A17557FCE30}"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48ACF3-791A-4C19-A8BA-2856F25E8A23}" type="slidenum">
              <a:rPr lang="en-IN" smtClean="0"/>
              <a:t>‹#›</a:t>
            </a:fld>
            <a:endParaRPr lang="en-IN"/>
          </a:p>
        </p:txBody>
      </p:sp>
    </p:spTree>
    <p:extLst>
      <p:ext uri="{BB962C8B-B14F-4D97-AF65-F5344CB8AC3E}">
        <p14:creationId xmlns:p14="http://schemas.microsoft.com/office/powerpoint/2010/main" val="650891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EA5509-15D9-4257-9D04-5A17557FCE30}"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48ACF3-791A-4C19-A8BA-2856F25E8A23}" type="slidenum">
              <a:rPr lang="en-IN" smtClean="0"/>
              <a:t>‹#›</a:t>
            </a:fld>
            <a:endParaRPr lang="en-IN"/>
          </a:p>
        </p:txBody>
      </p:sp>
    </p:spTree>
    <p:extLst>
      <p:ext uri="{BB962C8B-B14F-4D97-AF65-F5344CB8AC3E}">
        <p14:creationId xmlns:p14="http://schemas.microsoft.com/office/powerpoint/2010/main" val="3453765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FEA5509-15D9-4257-9D04-5A17557FCE30}"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48ACF3-791A-4C19-A8BA-2856F25E8A23}" type="slidenum">
              <a:rPr lang="en-IN" smtClean="0"/>
              <a:t>‹#›</a:t>
            </a:fld>
            <a:endParaRPr lang="en-IN"/>
          </a:p>
        </p:txBody>
      </p:sp>
    </p:spTree>
    <p:extLst>
      <p:ext uri="{BB962C8B-B14F-4D97-AF65-F5344CB8AC3E}">
        <p14:creationId xmlns:p14="http://schemas.microsoft.com/office/powerpoint/2010/main" val="841864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FEA5509-15D9-4257-9D04-5A17557FCE30}" type="datetimeFigureOut">
              <a:rPr lang="en-IN" smtClean="0"/>
              <a:t>12-03-2024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748ACF3-791A-4C19-A8BA-2856F25E8A23}" type="slidenum">
              <a:rPr lang="en-IN" smtClean="0"/>
              <a:t>‹#›</a:t>
            </a:fld>
            <a:endParaRPr lang="en-IN"/>
          </a:p>
        </p:txBody>
      </p:sp>
    </p:spTree>
    <p:extLst>
      <p:ext uri="{BB962C8B-B14F-4D97-AF65-F5344CB8AC3E}">
        <p14:creationId xmlns:p14="http://schemas.microsoft.com/office/powerpoint/2010/main" val="933668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FEA5509-15D9-4257-9D04-5A17557FCE30}" type="datetimeFigureOut">
              <a:rPr lang="en-IN" smtClean="0"/>
              <a:t>12-03-2024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48ACF3-791A-4C19-A8BA-2856F25E8A23}" type="slidenum">
              <a:rPr lang="en-IN" smtClean="0"/>
              <a:t>‹#›</a:t>
            </a:fld>
            <a:endParaRPr lang="en-IN"/>
          </a:p>
        </p:txBody>
      </p:sp>
    </p:spTree>
    <p:extLst>
      <p:ext uri="{BB962C8B-B14F-4D97-AF65-F5344CB8AC3E}">
        <p14:creationId xmlns:p14="http://schemas.microsoft.com/office/powerpoint/2010/main" val="2323518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EA5509-15D9-4257-9D04-5A17557FCE30}" type="datetimeFigureOut">
              <a:rPr lang="en-IN" smtClean="0"/>
              <a:t>12-03-2024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748ACF3-791A-4C19-A8BA-2856F25E8A23}" type="slidenum">
              <a:rPr lang="en-IN" smtClean="0"/>
              <a:t>‹#›</a:t>
            </a:fld>
            <a:endParaRPr lang="en-IN"/>
          </a:p>
        </p:txBody>
      </p:sp>
    </p:spTree>
    <p:extLst>
      <p:ext uri="{BB962C8B-B14F-4D97-AF65-F5344CB8AC3E}">
        <p14:creationId xmlns:p14="http://schemas.microsoft.com/office/powerpoint/2010/main" val="2775107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EA5509-15D9-4257-9D04-5A17557FCE30}"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48ACF3-791A-4C19-A8BA-2856F25E8A23}" type="slidenum">
              <a:rPr lang="en-IN" smtClean="0"/>
              <a:t>‹#›</a:t>
            </a:fld>
            <a:endParaRPr lang="en-IN"/>
          </a:p>
        </p:txBody>
      </p:sp>
    </p:spTree>
    <p:extLst>
      <p:ext uri="{BB962C8B-B14F-4D97-AF65-F5344CB8AC3E}">
        <p14:creationId xmlns:p14="http://schemas.microsoft.com/office/powerpoint/2010/main" val="130825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1092623-02EF-4787-A043-7BE489296159}"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5A74E-C577-4913-8126-20C8F4247F92}" type="slidenum">
              <a:rPr lang="en-IN" smtClean="0"/>
              <a:t>‹#›</a:t>
            </a:fld>
            <a:endParaRPr lang="en-IN"/>
          </a:p>
        </p:txBody>
      </p:sp>
    </p:spTree>
    <p:extLst>
      <p:ext uri="{BB962C8B-B14F-4D97-AF65-F5344CB8AC3E}">
        <p14:creationId xmlns:p14="http://schemas.microsoft.com/office/powerpoint/2010/main" val="1577523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EA5509-15D9-4257-9D04-5A17557FCE30}"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48ACF3-791A-4C19-A8BA-2856F25E8A23}" type="slidenum">
              <a:rPr lang="en-IN" smtClean="0"/>
              <a:t>‹#›</a:t>
            </a:fld>
            <a:endParaRPr lang="en-IN"/>
          </a:p>
        </p:txBody>
      </p:sp>
    </p:spTree>
    <p:extLst>
      <p:ext uri="{BB962C8B-B14F-4D97-AF65-F5344CB8AC3E}">
        <p14:creationId xmlns:p14="http://schemas.microsoft.com/office/powerpoint/2010/main" val="32874778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FEA5509-15D9-4257-9D04-5A17557FCE30}"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48ACF3-791A-4C19-A8BA-2856F25E8A23}" type="slidenum">
              <a:rPr lang="en-IN" smtClean="0"/>
              <a:t>‹#›</a:t>
            </a:fld>
            <a:endParaRPr lang="en-IN"/>
          </a:p>
        </p:txBody>
      </p:sp>
    </p:spTree>
    <p:extLst>
      <p:ext uri="{BB962C8B-B14F-4D97-AF65-F5344CB8AC3E}">
        <p14:creationId xmlns:p14="http://schemas.microsoft.com/office/powerpoint/2010/main" val="28029263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FEA5509-15D9-4257-9D04-5A17557FCE30}"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48ACF3-791A-4C19-A8BA-2856F25E8A23}" type="slidenum">
              <a:rPr lang="en-IN" smtClean="0"/>
              <a:t>‹#›</a:t>
            </a:fld>
            <a:endParaRPr lang="en-IN"/>
          </a:p>
        </p:txBody>
      </p:sp>
    </p:spTree>
    <p:extLst>
      <p:ext uri="{BB962C8B-B14F-4D97-AF65-F5344CB8AC3E}">
        <p14:creationId xmlns:p14="http://schemas.microsoft.com/office/powerpoint/2010/main" val="3386275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092623-02EF-4787-A043-7BE489296159}" type="datetimeFigureOut">
              <a:rPr lang="en-IN" smtClean="0"/>
              <a:t>12-03-2024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5A74E-C577-4913-8126-20C8F4247F92}" type="slidenum">
              <a:rPr lang="en-IN" smtClean="0"/>
              <a:t>‹#›</a:t>
            </a:fld>
            <a:endParaRPr lang="en-IN"/>
          </a:p>
        </p:txBody>
      </p:sp>
    </p:spTree>
    <p:extLst>
      <p:ext uri="{BB962C8B-B14F-4D97-AF65-F5344CB8AC3E}">
        <p14:creationId xmlns:p14="http://schemas.microsoft.com/office/powerpoint/2010/main" val="3978764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1092623-02EF-4787-A043-7BE489296159}"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25A74E-C577-4913-8126-20C8F4247F92}" type="slidenum">
              <a:rPr lang="en-IN" smtClean="0"/>
              <a:t>‹#›</a:t>
            </a:fld>
            <a:endParaRPr lang="en-IN"/>
          </a:p>
        </p:txBody>
      </p:sp>
    </p:spTree>
    <p:extLst>
      <p:ext uri="{BB962C8B-B14F-4D97-AF65-F5344CB8AC3E}">
        <p14:creationId xmlns:p14="http://schemas.microsoft.com/office/powerpoint/2010/main" val="1784873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1092623-02EF-4787-A043-7BE489296159}" type="datetimeFigureOut">
              <a:rPr lang="en-IN" smtClean="0"/>
              <a:t>12-03-2024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25A74E-C577-4913-8126-20C8F4247F92}" type="slidenum">
              <a:rPr lang="en-IN" smtClean="0"/>
              <a:t>‹#›</a:t>
            </a:fld>
            <a:endParaRPr lang="en-IN"/>
          </a:p>
        </p:txBody>
      </p:sp>
    </p:spTree>
    <p:extLst>
      <p:ext uri="{BB962C8B-B14F-4D97-AF65-F5344CB8AC3E}">
        <p14:creationId xmlns:p14="http://schemas.microsoft.com/office/powerpoint/2010/main" val="164560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1092623-02EF-4787-A043-7BE489296159}" type="datetimeFigureOut">
              <a:rPr lang="en-IN" smtClean="0"/>
              <a:t>12-03-2024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25A74E-C577-4913-8126-20C8F4247F92}" type="slidenum">
              <a:rPr lang="en-IN" smtClean="0"/>
              <a:t>‹#›</a:t>
            </a:fld>
            <a:endParaRPr lang="en-IN"/>
          </a:p>
        </p:txBody>
      </p:sp>
    </p:spTree>
    <p:extLst>
      <p:ext uri="{BB962C8B-B14F-4D97-AF65-F5344CB8AC3E}">
        <p14:creationId xmlns:p14="http://schemas.microsoft.com/office/powerpoint/2010/main" val="3670575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19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92623-02EF-4787-A043-7BE489296159}"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25A74E-C577-4913-8126-20C8F4247F92}" type="slidenum">
              <a:rPr lang="en-IN" smtClean="0"/>
              <a:t>‹#›</a:t>
            </a:fld>
            <a:endParaRPr lang="en-IN"/>
          </a:p>
        </p:txBody>
      </p:sp>
    </p:spTree>
    <p:extLst>
      <p:ext uri="{BB962C8B-B14F-4D97-AF65-F5344CB8AC3E}">
        <p14:creationId xmlns:p14="http://schemas.microsoft.com/office/powerpoint/2010/main" val="1415128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92623-02EF-4787-A043-7BE489296159}" type="datetimeFigureOut">
              <a:rPr lang="en-IN" smtClean="0"/>
              <a:t>12-03-2024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25A74E-C577-4913-8126-20C8F4247F92}" type="slidenum">
              <a:rPr lang="en-IN" smtClean="0"/>
              <a:t>‹#›</a:t>
            </a:fld>
            <a:endParaRPr lang="en-IN"/>
          </a:p>
        </p:txBody>
      </p:sp>
    </p:spTree>
    <p:extLst>
      <p:ext uri="{BB962C8B-B14F-4D97-AF65-F5344CB8AC3E}">
        <p14:creationId xmlns:p14="http://schemas.microsoft.com/office/powerpoint/2010/main" val="3689371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92623-02EF-4787-A043-7BE489296159}" type="datetimeFigureOut">
              <a:rPr lang="en-IN" smtClean="0"/>
              <a:t>12-03-2024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25A74E-C577-4913-8126-20C8F4247F92}" type="slidenum">
              <a:rPr lang="en-IN" smtClean="0"/>
              <a:t>‹#›</a:t>
            </a:fld>
            <a:endParaRPr lang="en-IN"/>
          </a:p>
        </p:txBody>
      </p:sp>
    </p:spTree>
    <p:extLst>
      <p:ext uri="{BB962C8B-B14F-4D97-AF65-F5344CB8AC3E}">
        <p14:creationId xmlns:p14="http://schemas.microsoft.com/office/powerpoint/2010/main" val="32495830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EA5509-15D9-4257-9D04-5A17557FCE30}" type="datetimeFigureOut">
              <a:rPr lang="en-IN" smtClean="0"/>
              <a:t>12-03-2024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8ACF3-791A-4C19-A8BA-2856F25E8A23}" type="slidenum">
              <a:rPr lang="en-IN" smtClean="0"/>
              <a:t>‹#›</a:t>
            </a:fld>
            <a:endParaRPr lang="en-IN"/>
          </a:p>
        </p:txBody>
      </p:sp>
    </p:spTree>
    <p:extLst>
      <p:ext uri="{BB962C8B-B14F-4D97-AF65-F5344CB8AC3E}">
        <p14:creationId xmlns:p14="http://schemas.microsoft.com/office/powerpoint/2010/main" val="130089461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9669"/>
            <a:ext cx="12192000" cy="68580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876436" y="19761"/>
            <a:ext cx="10944226" cy="338554"/>
          </a:xfrm>
          <a:prstGeom prst="rect">
            <a:avLst/>
          </a:prstGeom>
          <a:noFill/>
        </p:spPr>
        <p:txBody>
          <a:bodyPr wrap="square" rtlCol="0">
            <a:spAutoFit/>
          </a:bodyPr>
          <a:lstStyle/>
          <a:p>
            <a:r>
              <a:rPr lang="en-IN" sz="1600" b="1" dirty="0" smtClean="0">
                <a:solidFill>
                  <a:schemeClr val="accent5">
                    <a:lumMod val="50000"/>
                  </a:schemeClr>
                </a:solidFill>
                <a:latin typeface="Times New Roman" panose="02020603050405020304" pitchFamily="18" charset="0"/>
                <a:cs typeface="Times New Roman" panose="02020603050405020304" pitchFamily="18" charset="0"/>
              </a:rPr>
              <a:t>CLASS 3                                         CD-404   </a:t>
            </a:r>
            <a:r>
              <a:rPr lang="en-IN" sz="1600" b="1" dirty="0">
                <a:solidFill>
                  <a:schemeClr val="accent5">
                    <a:lumMod val="50000"/>
                  </a:schemeClr>
                </a:solidFill>
                <a:latin typeface="Times New Roman" panose="02020603050405020304" pitchFamily="18" charset="0"/>
                <a:cs typeface="Times New Roman" panose="02020603050405020304" pitchFamily="18" charset="0"/>
              </a:rPr>
              <a:t> </a:t>
            </a:r>
            <a:r>
              <a:rPr lang="en-IN" sz="1600" b="1" dirty="0" smtClean="0">
                <a:solidFill>
                  <a:schemeClr val="accent5">
                    <a:lumMod val="50000"/>
                  </a:schemeClr>
                </a:solidFill>
                <a:latin typeface="Times New Roman" panose="02020603050405020304" pitchFamily="18" charset="0"/>
                <a:cs typeface="Times New Roman" panose="02020603050405020304" pitchFamily="18" charset="0"/>
              </a:rPr>
              <a:t>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339636" y="2533904"/>
            <a:ext cx="12017827" cy="523220"/>
          </a:xfrm>
          <a:prstGeom prst="rect">
            <a:avLst/>
          </a:prstGeom>
          <a:noFill/>
        </p:spPr>
        <p:txBody>
          <a:bodyPr wrap="square" rtlCol="0">
            <a:spAutoFit/>
          </a:bodyPr>
          <a:lstStyle/>
          <a:p>
            <a:pPr algn="ctr"/>
            <a:r>
              <a:rPr lang="en-IN" sz="2800" b="1" dirty="0">
                <a:solidFill>
                  <a:schemeClr val="accent5">
                    <a:lumMod val="50000"/>
                  </a:schemeClr>
                </a:solidFill>
                <a:latin typeface="Times New Roman" panose="02020603050405020304" pitchFamily="18" charset="0"/>
                <a:cs typeface="Times New Roman" panose="02020603050405020304" pitchFamily="18" charset="0"/>
              </a:rPr>
              <a:t>EVOLUTION OF DATA SCIENCE</a:t>
            </a:r>
            <a:endParaRPr lang="en-IN" sz="2800" dirty="0"/>
          </a:p>
        </p:txBody>
      </p:sp>
      <p:pic>
        <p:nvPicPr>
          <p:cNvPr id="11" name="Picture 10"/>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15147724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914400"/>
            <a:ext cx="11109990" cy="4616648"/>
          </a:xfrm>
          <a:prstGeom prst="rect">
            <a:avLst/>
          </a:prstGeom>
          <a:noFill/>
        </p:spPr>
        <p:txBody>
          <a:bodyPr wrap="square" rtlCol="0">
            <a:spAutoFit/>
          </a:bodyPr>
          <a:lstStyle/>
          <a:p>
            <a:pPr>
              <a:lnSpc>
                <a:spcPct val="150000"/>
              </a:lnSpc>
            </a:pP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Historical Overview</a:t>
            </a:r>
          </a:p>
          <a:p>
            <a:pPr marL="457200" indent="-457200">
              <a:lnSpc>
                <a:spcPct val="150000"/>
              </a:lnSpc>
              <a:buAutoNum type="arabicPeriod" startAt="2"/>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Emergence </a:t>
            </a:r>
            <a:r>
              <a:rPr lang="en-IN" sz="2800" dirty="0">
                <a:solidFill>
                  <a:schemeClr val="accent5">
                    <a:lumMod val="50000"/>
                  </a:schemeClr>
                </a:solidFill>
                <a:latin typeface="Times New Roman" panose="02020603050405020304" pitchFamily="18" charset="0"/>
                <a:cs typeface="Times New Roman" panose="02020603050405020304" pitchFamily="18" charset="0"/>
              </a:rPr>
              <a:t>of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Statistics</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Statistics </a:t>
            </a:r>
            <a:r>
              <a:rPr lang="en-IN" sz="2800" dirty="0">
                <a:solidFill>
                  <a:schemeClr val="accent5">
                    <a:lumMod val="50000"/>
                  </a:schemeClr>
                </a:solidFill>
                <a:latin typeface="Times New Roman" panose="02020603050405020304" pitchFamily="18" charset="0"/>
                <a:cs typeface="Times New Roman" panose="02020603050405020304" pitchFamily="18" charset="0"/>
              </a:rPr>
              <a:t>provided a systematic framework for collecting, organizing, summarizing,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analysing, </a:t>
            </a:r>
            <a:r>
              <a:rPr lang="en-IN" sz="2800" dirty="0">
                <a:solidFill>
                  <a:schemeClr val="accent5">
                    <a:lumMod val="50000"/>
                  </a:schemeClr>
                </a:solidFill>
                <a:latin typeface="Times New Roman" panose="02020603050405020304" pitchFamily="18" charset="0"/>
                <a:cs typeface="Times New Roman" panose="02020603050405020304" pitchFamily="18" charset="0"/>
              </a:rPr>
              <a:t>interpreting, and drawing conclusions from data. </a:t>
            </a:r>
            <a:endParaRPr lang="en-IN" sz="2800" dirty="0" smtClean="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As </a:t>
            </a:r>
            <a:r>
              <a:rPr lang="en-IN" sz="2800" dirty="0">
                <a:solidFill>
                  <a:schemeClr val="accent5">
                    <a:lumMod val="50000"/>
                  </a:schemeClr>
                </a:solidFill>
                <a:latin typeface="Times New Roman" panose="02020603050405020304" pitchFamily="18" charset="0"/>
                <a:cs typeface="Times New Roman" panose="02020603050405020304" pitchFamily="18" charset="0"/>
              </a:rPr>
              <a:t>the discipline evolved, it became an essential tool in various fields, including biology, economics, sociology, and psychology. </a:t>
            </a:r>
          </a:p>
          <a:p>
            <a:pPr marL="342900" indent="-342900">
              <a:lnSpc>
                <a:spcPct val="150000"/>
              </a:lnSpc>
              <a:buFont typeface="Arial" panose="020B0604020202020204" pitchFamily="34" charset="0"/>
              <a:buChar char="•"/>
            </a:pP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3840798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139338"/>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01965" y="481471"/>
            <a:ext cx="11109990" cy="1754326"/>
          </a:xfrm>
          <a:prstGeom prst="rect">
            <a:avLst/>
          </a:prstGeom>
          <a:noFill/>
        </p:spPr>
        <p:txBody>
          <a:bodyPr wrap="square" rtlCol="0">
            <a:spAutoFit/>
          </a:bodyPr>
          <a:lstStyle/>
          <a:p>
            <a:pPr>
              <a:lnSpc>
                <a:spcPct val="150000"/>
              </a:lnSpc>
            </a:pP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Historical Overview</a:t>
            </a:r>
          </a:p>
          <a:p>
            <a:pPr>
              <a:lnSpc>
                <a:spcPct val="150000"/>
              </a:lnSpc>
            </a:pPr>
            <a:r>
              <a:rPr lang="en-IN" sz="4400" b="1" dirty="0">
                <a:solidFill>
                  <a:schemeClr val="accent5">
                    <a:lumMod val="50000"/>
                  </a:schemeClr>
                </a:solidFill>
                <a:latin typeface="Times New Roman" panose="02020603050405020304" pitchFamily="18" charset="0"/>
                <a:cs typeface="Times New Roman" panose="02020603050405020304" pitchFamily="18" charset="0"/>
              </a:rPr>
              <a:t>3.</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 </a:t>
            </a:r>
            <a:r>
              <a:rPr lang="en-IN" sz="4400" b="1" dirty="0">
                <a:solidFill>
                  <a:schemeClr val="accent5">
                    <a:lumMod val="50000"/>
                  </a:schemeClr>
                </a:solidFill>
                <a:latin typeface="Times New Roman" panose="02020603050405020304" pitchFamily="18" charset="0"/>
                <a:cs typeface="Times New Roman" panose="02020603050405020304" pitchFamily="18" charset="0"/>
              </a:rPr>
              <a:t>Pre-Computer Era</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6973501" y="696686"/>
            <a:ext cx="3841999" cy="2539143"/>
          </a:xfrm>
          <a:prstGeom prst="rect">
            <a:avLst/>
          </a:prstGeom>
        </p:spPr>
      </p:pic>
      <p:pic>
        <p:nvPicPr>
          <p:cNvPr id="6" name="Picture 5"/>
          <p:cNvPicPr>
            <a:picLocks noChangeAspect="1"/>
          </p:cNvPicPr>
          <p:nvPr/>
        </p:nvPicPr>
        <p:blipFill>
          <a:blip r:embed="rId4"/>
          <a:stretch>
            <a:fillRect/>
          </a:stretch>
        </p:blipFill>
        <p:spPr>
          <a:xfrm>
            <a:off x="1891257" y="3566756"/>
            <a:ext cx="7991475" cy="2590800"/>
          </a:xfrm>
          <a:prstGeom prst="rect">
            <a:avLst/>
          </a:prstGeom>
        </p:spPr>
      </p:pic>
    </p:spTree>
    <p:extLst>
      <p:ext uri="{BB962C8B-B14F-4D97-AF65-F5344CB8AC3E}">
        <p14:creationId xmlns:p14="http://schemas.microsoft.com/office/powerpoint/2010/main" val="3638031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139338"/>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01965" y="1385356"/>
            <a:ext cx="11109990" cy="3323987"/>
          </a:xfrm>
          <a:prstGeom prst="rect">
            <a:avLst/>
          </a:prstGeom>
          <a:noFill/>
        </p:spPr>
        <p:txBody>
          <a:bodyPr wrap="square" rtlCol="0">
            <a:spAutoFit/>
          </a:bodyPr>
          <a:lstStyle/>
          <a:p>
            <a:pPr>
              <a:lnSpc>
                <a:spcPct val="150000"/>
              </a:lnSpc>
            </a:pP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Historical Overview</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3. Pre-Computer Era</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pre-computer era in data science refers to a time when data analysis and statistical methods were primarily conducted through manual and mathematical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processes. </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41044573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01965" y="619971"/>
            <a:ext cx="11109990" cy="5262979"/>
          </a:xfrm>
          <a:prstGeom prst="rect">
            <a:avLst/>
          </a:prstGeom>
          <a:noFill/>
        </p:spPr>
        <p:txBody>
          <a:bodyPr wrap="square" rtlCol="0">
            <a:spAutoFit/>
          </a:bodyPr>
          <a:lstStyle/>
          <a:p>
            <a:pPr>
              <a:lnSpc>
                <a:spcPct val="150000"/>
              </a:lnSpc>
            </a:pP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Historical Overview</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3. Pre-Computer Era</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During </a:t>
            </a:r>
            <a:r>
              <a:rPr lang="en-IN" sz="2800" dirty="0">
                <a:solidFill>
                  <a:schemeClr val="accent5">
                    <a:lumMod val="50000"/>
                  </a:schemeClr>
                </a:solidFill>
                <a:latin typeface="Times New Roman" panose="02020603050405020304" pitchFamily="18" charset="0"/>
                <a:cs typeface="Times New Roman" panose="02020603050405020304" pitchFamily="18" charset="0"/>
              </a:rPr>
              <a:t>the pre-computer era, data analysis relied heavily on manual methods, where statisticians and analysts performed calculations by hand or using simple mechanical devices. </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Techniques such as manual sampling, graphical representation of data through charts and graphs, and basic statistical methods like mean and median calculations were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employed</a:t>
            </a:r>
            <a:r>
              <a:rPr lang="en-IN" sz="2800" dirty="0">
                <a:solidFill>
                  <a:schemeClr val="accent5">
                    <a:lumMod val="50000"/>
                  </a:schemeClr>
                </a:solidFill>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6551426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01965" y="619971"/>
            <a:ext cx="11109990" cy="3323987"/>
          </a:xfrm>
          <a:prstGeom prst="rect">
            <a:avLst/>
          </a:prstGeom>
          <a:noFill/>
        </p:spPr>
        <p:txBody>
          <a:bodyPr wrap="square" rtlCol="0">
            <a:spAutoFit/>
          </a:bodyPr>
          <a:lstStyle/>
          <a:p>
            <a:pPr>
              <a:lnSpc>
                <a:spcPct val="150000"/>
              </a:lnSpc>
            </a:pP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Historical Overview</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3. Pre-Computer Era</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The </a:t>
            </a:r>
            <a:r>
              <a:rPr lang="en-IN" sz="2800" dirty="0">
                <a:solidFill>
                  <a:schemeClr val="accent5">
                    <a:lumMod val="50000"/>
                  </a:schemeClr>
                </a:solidFill>
                <a:latin typeface="Times New Roman" panose="02020603050405020304" pitchFamily="18" charset="0"/>
                <a:cs typeface="Times New Roman" panose="02020603050405020304" pitchFamily="18" charset="0"/>
              </a:rPr>
              <a:t>analysis of data was often constrained by the limitations of manual computation, making it challenging to handle large datasets or complex statistical models.</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701648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01965" y="619971"/>
            <a:ext cx="11109990" cy="2002023"/>
          </a:xfrm>
          <a:prstGeom prst="rect">
            <a:avLst/>
          </a:prstGeom>
          <a:noFill/>
        </p:spPr>
        <p:txBody>
          <a:bodyPr wrap="square" rtlCol="0">
            <a:spAutoFit/>
          </a:bodyPr>
          <a:lstStyle/>
          <a:p>
            <a:pPr>
              <a:lnSpc>
                <a:spcPct val="150000"/>
              </a:lnSpc>
            </a:pP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4</a:t>
            </a:r>
            <a:r>
              <a:rPr lang="en-IN" sz="4400" b="1" dirty="0">
                <a:solidFill>
                  <a:schemeClr val="accent5">
                    <a:lumMod val="50000"/>
                  </a:schemeClr>
                </a:solidFill>
                <a:latin typeface="Times New Roman" panose="02020603050405020304" pitchFamily="18" charset="0"/>
                <a:cs typeface="Times New Roman" panose="02020603050405020304" pitchFamily="18" charset="0"/>
              </a:rPr>
              <a:t>. Development of Computers and Databases</a:t>
            </a:r>
            <a:br>
              <a:rPr lang="en-IN" sz="4400" b="1" dirty="0">
                <a:solidFill>
                  <a:schemeClr val="accent5">
                    <a:lumMod val="50000"/>
                  </a:schemeClr>
                </a:solidFill>
                <a:latin typeface="Times New Roman" panose="02020603050405020304" pitchFamily="18" charset="0"/>
                <a:cs typeface="Times New Roman" panose="02020603050405020304" pitchFamily="18" charset="0"/>
              </a:rPr>
            </a:br>
            <a:endParaRPr lang="en-IN" sz="4400"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2943497" y="2118045"/>
            <a:ext cx="5800725" cy="3962400"/>
          </a:xfrm>
          <a:prstGeom prst="rect">
            <a:avLst/>
          </a:prstGeom>
        </p:spPr>
      </p:pic>
    </p:spTree>
    <p:extLst>
      <p:ext uri="{BB962C8B-B14F-4D97-AF65-F5344CB8AC3E}">
        <p14:creationId xmlns:p14="http://schemas.microsoft.com/office/powerpoint/2010/main" val="616959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01965" y="619971"/>
            <a:ext cx="11109990" cy="461664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a:t>
            </a: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4. Development </a:t>
            </a:r>
            <a:r>
              <a:rPr lang="en-IN" sz="2800" dirty="0">
                <a:solidFill>
                  <a:schemeClr val="accent5">
                    <a:lumMod val="50000"/>
                  </a:schemeClr>
                </a:solidFill>
                <a:latin typeface="Times New Roman" panose="02020603050405020304" pitchFamily="18" charset="0"/>
                <a:cs typeface="Times New Roman" panose="02020603050405020304" pitchFamily="18" charset="0"/>
              </a:rPr>
              <a:t>of Computers and Databases</a:t>
            </a:r>
            <a:r>
              <a:rPr lang="en-IN" sz="2800" dirty="0"/>
              <a:t/>
            </a:r>
            <a:br>
              <a:rPr lang="en-IN" sz="2800" dirty="0"/>
            </a:br>
            <a:r>
              <a:rPr lang="en-IN" sz="2800" dirty="0">
                <a:solidFill>
                  <a:schemeClr val="accent5">
                    <a:lumMod val="50000"/>
                  </a:schemeClr>
                </a:solidFill>
                <a:latin typeface="Times New Roman" panose="02020603050405020304" pitchFamily="18" charset="0"/>
                <a:cs typeface="Times New Roman" panose="02020603050405020304" pitchFamily="18" charset="0"/>
              </a:rPr>
              <a:t>The development of computers and databases marked a transformative period in the history of data science, providing the tools and infrastructure necessary for the systematic storage, retrieval, and analysis of large volumes of data</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a:lnSpc>
                <a:spcPct val="150000"/>
              </a:lnSpc>
            </a:pP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1706197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01965" y="619971"/>
            <a:ext cx="11109990" cy="5262979"/>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a:t>
            </a: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4. Development </a:t>
            </a:r>
            <a:r>
              <a:rPr lang="en-IN" sz="2800" dirty="0">
                <a:solidFill>
                  <a:schemeClr val="accent5">
                    <a:lumMod val="50000"/>
                  </a:schemeClr>
                </a:solidFill>
                <a:latin typeface="Times New Roman" panose="02020603050405020304" pitchFamily="18" charset="0"/>
                <a:cs typeface="Times New Roman" panose="02020603050405020304" pitchFamily="18" charset="0"/>
              </a:rPr>
              <a:t>of Computers and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Databases</a:t>
            </a:r>
            <a:r>
              <a:rPr lang="en-IN" sz="2800" dirty="0"/>
              <a:t/>
            </a:r>
            <a:br>
              <a:rPr lang="en-IN" sz="2800" dirty="0"/>
            </a:b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Early </a:t>
            </a:r>
            <a:r>
              <a:rPr lang="en-IN" sz="2800" dirty="0">
                <a:solidFill>
                  <a:schemeClr val="accent5">
                    <a:lumMod val="50000"/>
                  </a:schemeClr>
                </a:solidFill>
                <a:latin typeface="Times New Roman" panose="02020603050405020304" pitchFamily="18" charset="0"/>
                <a:cs typeface="Times New Roman" panose="02020603050405020304" pitchFamily="18" charset="0"/>
              </a:rPr>
              <a:t>Computers and Punch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Card</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Database Management Systems (DBMS</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Relational Databases</a:t>
            </a:r>
          </a:p>
          <a:p>
            <a:pPr marL="1257300" lvl="2" indent="-342900">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Evolution </a:t>
            </a:r>
            <a:r>
              <a:rPr lang="en-IN" sz="2800" dirty="0">
                <a:solidFill>
                  <a:schemeClr val="accent5">
                    <a:lumMod val="50000"/>
                  </a:schemeClr>
                </a:solidFill>
                <a:latin typeface="Times New Roman" panose="02020603050405020304" pitchFamily="18" charset="0"/>
                <a:cs typeface="Times New Roman" panose="02020603050405020304" pitchFamily="18" charset="0"/>
              </a:rPr>
              <a:t>of Storage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Media</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Integration with Data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Science</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a:lnSpc>
                <a:spcPct val="150000"/>
              </a:lnSpc>
            </a:pP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723577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1048830"/>
            <a:ext cx="11109990" cy="986360"/>
          </a:xfrm>
          <a:prstGeom prst="rect">
            <a:avLst/>
          </a:prstGeom>
          <a:noFill/>
        </p:spPr>
        <p:txBody>
          <a:bodyPr wrap="square" rtlCol="0">
            <a:spAutoFit/>
          </a:bodyPr>
          <a:lstStyle/>
          <a:p>
            <a:pPr>
              <a:lnSpc>
                <a:spcPct val="150000"/>
              </a:lnSpc>
            </a:pP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5</a:t>
            </a:r>
            <a:r>
              <a:rPr lang="en-IN" sz="4400" b="1" dirty="0">
                <a:solidFill>
                  <a:schemeClr val="accent5">
                    <a:lumMod val="50000"/>
                  </a:schemeClr>
                </a:solidFill>
                <a:latin typeface="Times New Roman" panose="02020603050405020304" pitchFamily="18" charset="0"/>
                <a:cs typeface="Times New Roman" panose="02020603050405020304" pitchFamily="18" charset="0"/>
              </a:rPr>
              <a:t>. Statistical Methods in the 20th Century</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4572000" y="2008641"/>
            <a:ext cx="4605337" cy="4292146"/>
          </a:xfrm>
          <a:prstGeom prst="rect">
            <a:avLst/>
          </a:prstGeom>
        </p:spPr>
      </p:pic>
    </p:spTree>
    <p:extLst>
      <p:ext uri="{BB962C8B-B14F-4D97-AF65-F5344CB8AC3E}">
        <p14:creationId xmlns:p14="http://schemas.microsoft.com/office/powerpoint/2010/main" val="35068333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1048830"/>
            <a:ext cx="11109990" cy="461664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5. Statistical </a:t>
            </a:r>
            <a:r>
              <a:rPr lang="en-IN" sz="2800" dirty="0">
                <a:solidFill>
                  <a:schemeClr val="accent5">
                    <a:lumMod val="50000"/>
                  </a:schemeClr>
                </a:solidFill>
                <a:latin typeface="Times New Roman" panose="02020603050405020304" pitchFamily="18" charset="0"/>
                <a:cs typeface="Times New Roman" panose="02020603050405020304" pitchFamily="18" charset="0"/>
              </a:rPr>
              <a:t>Methods in the 20th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Century</a:t>
            </a:r>
          </a:p>
          <a:p>
            <a:pPr marL="742950" lvl="1" indent="-28575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20th century was a period of significant advancement in statistical methods, with key developments shaping the way data was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analysed </a:t>
            </a:r>
            <a:r>
              <a:rPr lang="en-IN" sz="2800" dirty="0">
                <a:solidFill>
                  <a:schemeClr val="accent5">
                    <a:lumMod val="50000"/>
                  </a:schemeClr>
                </a:solidFill>
                <a:latin typeface="Times New Roman" panose="02020603050405020304" pitchFamily="18" charset="0"/>
                <a:cs typeface="Times New Roman" panose="02020603050405020304" pitchFamily="18" charset="0"/>
              </a:rPr>
              <a:t>and interpreted. Statisticians during this time built upon the foundations laid in previous centuries and made substantial contributions to both theoretical and applied statistics</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18177362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3988525" y="592182"/>
            <a:ext cx="6235338" cy="6032421"/>
          </a:xfrm>
          <a:prstGeom prst="rect">
            <a:avLst/>
          </a:prstGeom>
          <a:noFill/>
        </p:spPr>
        <p:txBody>
          <a:bodyPr wrap="square" rtlCol="0">
            <a:spAutoFit/>
          </a:bodyPr>
          <a:lstStyle/>
          <a:p>
            <a:pPr algn="ctr"/>
            <a:r>
              <a:rPr lang="en-IN" sz="3200" b="1" dirty="0" smtClean="0">
                <a:solidFill>
                  <a:schemeClr val="accent5">
                    <a:lumMod val="50000"/>
                  </a:schemeClr>
                </a:solidFill>
                <a:latin typeface="Times New Roman" panose="02020603050405020304" pitchFamily="18" charset="0"/>
                <a:cs typeface="Times New Roman" panose="02020603050405020304" pitchFamily="18" charset="0"/>
              </a:rPr>
              <a:t>AGENDA</a:t>
            </a:r>
          </a:p>
          <a:p>
            <a:pPr algn="ctr"/>
            <a:endParaRPr lang="en-IN" sz="2000" b="1" dirty="0" smtClean="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Evolution of data science</a:t>
            </a:r>
          </a:p>
          <a:p>
            <a:pPr marL="342900"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Historical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Overview</a:t>
            </a:r>
          </a:p>
          <a:p>
            <a:pPr marL="342900" indent="-342900">
              <a:lnSpc>
                <a:spcPct val="150000"/>
              </a:lnSpc>
              <a:buFont typeface="Arial" panose="020B0604020202020204" pitchFamily="34" charset="0"/>
              <a:buChar char="•"/>
            </a:pPr>
            <a:r>
              <a:rPr lang="en-IN" sz="2800" smtClean="0">
                <a:solidFill>
                  <a:schemeClr val="accent5">
                    <a:lumMod val="50000"/>
                  </a:schemeClr>
                </a:solidFill>
                <a:latin typeface="Times New Roman" panose="02020603050405020304" pitchFamily="18" charset="0"/>
                <a:cs typeface="Times New Roman" panose="02020603050405020304" pitchFamily="18" charset="0"/>
              </a:rPr>
              <a:t>Key Milestones</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Trends </a:t>
            </a:r>
            <a:r>
              <a:rPr lang="en-IN" sz="2800" dirty="0">
                <a:solidFill>
                  <a:schemeClr val="accent5">
                    <a:lumMod val="50000"/>
                  </a:schemeClr>
                </a:solidFill>
                <a:latin typeface="Times New Roman" panose="02020603050405020304" pitchFamily="18" charset="0"/>
                <a:cs typeface="Times New Roman" panose="02020603050405020304" pitchFamily="18" charset="0"/>
              </a:rPr>
              <a:t>Shaping Data Science</a:t>
            </a:r>
          </a:p>
          <a:p>
            <a:pPr marL="342900"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Advancements in Technology</a:t>
            </a:r>
          </a:p>
          <a:p>
            <a:pPr marL="342900"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Impact on Industries</a:t>
            </a:r>
          </a:p>
          <a:p>
            <a:pPr marL="342900"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Future Directions</a:t>
            </a:r>
          </a:p>
          <a:p>
            <a:pPr marL="342900" indent="-342900" algn="ctr">
              <a:buFont typeface="Arial" panose="020B0604020202020204" pitchFamily="34" charset="0"/>
              <a:buChar char="•"/>
            </a:pPr>
            <a:endParaRPr lang="en-IN" sz="2000" dirty="0" smtClean="0">
              <a:solidFill>
                <a:schemeClr val="accent5">
                  <a:lumMod val="50000"/>
                </a:schemeClr>
              </a:solidFill>
              <a:latin typeface="Times New Roman" panose="02020603050405020304" pitchFamily="18" charset="0"/>
              <a:cs typeface="Times New Roman" panose="02020603050405020304" pitchFamily="18" charset="0"/>
            </a:endParaRPr>
          </a:p>
          <a:p>
            <a:endParaRPr lang="en-IN" sz="2000" dirty="0"/>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22994615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1676869"/>
          </a:xfrm>
          <a:prstGeom prst="rect">
            <a:avLst/>
          </a:prstGeom>
          <a:noFill/>
        </p:spPr>
        <p:txBody>
          <a:bodyPr wrap="square" rtlCol="0">
            <a:spAutoFit/>
          </a:bodyPr>
          <a:lstStyle/>
          <a:p>
            <a:pPr>
              <a:lnSpc>
                <a:spcPct val="150000"/>
              </a:lnSpc>
            </a:pPr>
            <a:r>
              <a:rPr lang="en-IN" sz="4400" b="1" dirty="0">
                <a:solidFill>
                  <a:schemeClr val="accent5">
                    <a:lumMod val="50000"/>
                  </a:schemeClr>
                </a:solidFill>
                <a:latin typeface="Times New Roman" panose="02020603050405020304" pitchFamily="18" charset="0"/>
                <a:cs typeface="Times New Roman" panose="02020603050405020304" pitchFamily="18" charset="0"/>
              </a:rPr>
              <a:t>6. Rise of </a:t>
            </a: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AI &amp; Machine </a:t>
            </a:r>
            <a:r>
              <a:rPr lang="en-IN" sz="4400" b="1" dirty="0">
                <a:solidFill>
                  <a:schemeClr val="accent5">
                    <a:lumMod val="50000"/>
                  </a:schemeClr>
                </a:solidFill>
                <a:latin typeface="Times New Roman" panose="02020603050405020304" pitchFamily="18" charset="0"/>
                <a:cs typeface="Times New Roman" panose="02020603050405020304" pitchFamily="18" charset="0"/>
              </a:rPr>
              <a:t>Learning</a:t>
            </a:r>
          </a:p>
          <a:p>
            <a:pPr lvl="1" algn="just">
              <a:lnSpc>
                <a:spcPct val="150000"/>
              </a:lnSpc>
            </a:pP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454993" y="1836478"/>
            <a:ext cx="4969292" cy="3723050"/>
          </a:xfrm>
          <a:prstGeom prst="rect">
            <a:avLst/>
          </a:prstGeom>
        </p:spPr>
      </p:pic>
      <p:pic>
        <p:nvPicPr>
          <p:cNvPr id="5" name="Picture 4"/>
          <p:cNvPicPr>
            <a:picLocks noChangeAspect="1"/>
          </p:cNvPicPr>
          <p:nvPr/>
        </p:nvPicPr>
        <p:blipFill>
          <a:blip r:embed="rId4"/>
          <a:stretch>
            <a:fillRect/>
          </a:stretch>
        </p:blipFill>
        <p:spPr>
          <a:xfrm>
            <a:off x="5405685" y="1850553"/>
            <a:ext cx="6441101" cy="3708975"/>
          </a:xfrm>
          <a:prstGeom prst="rect">
            <a:avLst/>
          </a:prstGeom>
        </p:spPr>
      </p:pic>
    </p:spTree>
    <p:extLst>
      <p:ext uri="{BB962C8B-B14F-4D97-AF65-F5344CB8AC3E}">
        <p14:creationId xmlns:p14="http://schemas.microsoft.com/office/powerpoint/2010/main" val="16471666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5262979"/>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6. Rise </a:t>
            </a:r>
            <a:r>
              <a:rPr lang="en-IN" sz="2800" dirty="0">
                <a:solidFill>
                  <a:schemeClr val="accent5">
                    <a:lumMod val="50000"/>
                  </a:schemeClr>
                </a:solidFill>
                <a:latin typeface="Times New Roman" panose="02020603050405020304" pitchFamily="18" charset="0"/>
                <a:cs typeface="Times New Roman" panose="02020603050405020304" pitchFamily="18" charset="0"/>
              </a:rPr>
              <a:t>of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AI &amp; Machine Learning</a:t>
            </a:r>
          </a:p>
          <a:p>
            <a:pPr marL="800100" lvl="1"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emergence of machine learning (ML) represents a significant paradigm shift in the field of data science, transforming the way computers learn from data to make predictions or decisions without explicit programming. While the roots of machine learning can be traced back to early concepts, its formalization and widespread adoption began to take shape in the mid-20th century</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586099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986360"/>
          </a:xfrm>
          <a:prstGeom prst="rect">
            <a:avLst/>
          </a:prstGeom>
          <a:noFill/>
        </p:spPr>
        <p:txBody>
          <a:bodyPr wrap="square" rtlCol="0">
            <a:spAutoFit/>
          </a:bodyPr>
          <a:lstStyle/>
          <a:p>
            <a:pPr>
              <a:lnSpc>
                <a:spcPct val="150000"/>
              </a:lnSpc>
            </a:pP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7</a:t>
            </a:r>
            <a:r>
              <a:rPr lang="en-IN" sz="4400" b="1" dirty="0">
                <a:solidFill>
                  <a:schemeClr val="accent5">
                    <a:lumMod val="50000"/>
                  </a:schemeClr>
                </a:solidFill>
                <a:latin typeface="Times New Roman" panose="02020603050405020304" pitchFamily="18" charset="0"/>
                <a:cs typeface="Times New Roman" panose="02020603050405020304" pitchFamily="18" charset="0"/>
              </a:rPr>
              <a:t>. Big Data ERA</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4850675" y="1137015"/>
            <a:ext cx="4944427" cy="4345848"/>
          </a:xfrm>
          <a:prstGeom prst="rect">
            <a:avLst/>
          </a:prstGeom>
        </p:spPr>
      </p:pic>
    </p:spTree>
    <p:extLst>
      <p:ext uri="{BB962C8B-B14F-4D97-AF65-F5344CB8AC3E}">
        <p14:creationId xmlns:p14="http://schemas.microsoft.com/office/powerpoint/2010/main" val="9448868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461664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7. Big Data ERA</a:t>
            </a:r>
          </a:p>
          <a:p>
            <a:pPr marL="457200" indent="-4572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term big data has been in use since the 1990s, with some giving credit to John Mashey for popularizing the term. </a:t>
            </a:r>
            <a:endParaRPr lang="en-IN" sz="2800" dirty="0" smtClean="0">
              <a:solidFill>
                <a:schemeClr val="accent5">
                  <a:lumMod val="50000"/>
                </a:schemeClr>
              </a:solidFill>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Big </a:t>
            </a:r>
            <a:r>
              <a:rPr lang="en-IN" sz="2800" dirty="0">
                <a:solidFill>
                  <a:schemeClr val="accent5">
                    <a:lumMod val="50000"/>
                  </a:schemeClr>
                </a:solidFill>
                <a:latin typeface="Times New Roman" panose="02020603050405020304" pitchFamily="18" charset="0"/>
                <a:cs typeface="Times New Roman" panose="02020603050405020304" pitchFamily="18" charset="0"/>
              </a:rPr>
              <a:t>data usually includes data sets with sizes beyond the ability of commonly used software tools to capture, curate, manage, and process data within a tolerable elapsed time.</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32864419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986360"/>
          </a:xfrm>
          <a:prstGeom prst="rect">
            <a:avLst/>
          </a:prstGeom>
          <a:noFill/>
        </p:spPr>
        <p:txBody>
          <a:bodyPr wrap="square" rtlCol="0">
            <a:spAutoFit/>
          </a:bodyPr>
          <a:lstStyle/>
          <a:p>
            <a:pPr>
              <a:lnSpc>
                <a:spcPct val="150000"/>
              </a:lnSpc>
            </a:pP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8</a:t>
            </a:r>
            <a:r>
              <a:rPr lang="en-IN" sz="4400" b="1" dirty="0">
                <a:solidFill>
                  <a:schemeClr val="accent5">
                    <a:lumMod val="50000"/>
                  </a:schemeClr>
                </a:solidFill>
                <a:latin typeface="Times New Roman" panose="02020603050405020304" pitchFamily="18" charset="0"/>
                <a:cs typeface="Times New Roman" panose="02020603050405020304" pitchFamily="18" charset="0"/>
              </a:rPr>
              <a:t>. Open Source Tools</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5" name="Picture 4"/>
          <p:cNvPicPr>
            <a:picLocks noChangeAspect="1"/>
          </p:cNvPicPr>
          <p:nvPr/>
        </p:nvPicPr>
        <p:blipFill>
          <a:blip r:embed="rId3"/>
          <a:stretch>
            <a:fillRect/>
          </a:stretch>
        </p:blipFill>
        <p:spPr>
          <a:xfrm>
            <a:off x="3006483" y="1833562"/>
            <a:ext cx="5051667" cy="4107545"/>
          </a:xfrm>
          <a:prstGeom prst="rect">
            <a:avLst/>
          </a:prstGeom>
        </p:spPr>
      </p:pic>
      <p:sp>
        <p:nvSpPr>
          <p:cNvPr id="6" name="Isosceles Triangle 5"/>
          <p:cNvSpPr/>
          <p:nvPr/>
        </p:nvSpPr>
        <p:spPr>
          <a:xfrm>
            <a:off x="7271658" y="2134838"/>
            <a:ext cx="716824" cy="57352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90715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3323987"/>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Milestones</a:t>
            </a:r>
          </a:p>
          <a:p>
            <a:pPr>
              <a:lnSpc>
                <a:spcPct val="150000"/>
              </a:lnSpc>
            </a:pPr>
            <a:r>
              <a:rPr lang="en-IN" sz="2800" dirty="0">
                <a:solidFill>
                  <a:schemeClr val="accent5">
                    <a:lumMod val="50000"/>
                  </a:schemeClr>
                </a:solidFill>
                <a:latin typeface="Times New Roman" panose="02020603050405020304" pitchFamily="18" charset="0"/>
                <a:cs typeface="Times New Roman" panose="02020603050405020304" pitchFamily="18" charset="0"/>
              </a:rPr>
              <a:t>8</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 Open Source Tools</a:t>
            </a:r>
          </a:p>
          <a:p>
            <a:pPr algn="just">
              <a:lnSpc>
                <a:spcPct val="150000"/>
              </a:lnSpc>
            </a:pPr>
            <a:r>
              <a:rPr lang="en-IN" sz="2800" dirty="0">
                <a:solidFill>
                  <a:schemeClr val="accent5">
                    <a:lumMod val="50000"/>
                  </a:schemeClr>
                </a:solidFill>
                <a:latin typeface="Times New Roman" panose="02020603050405020304" pitchFamily="18" charset="0"/>
                <a:cs typeface="Times New Roman" panose="02020603050405020304" pitchFamily="18" charset="0"/>
              </a:rPr>
              <a:t>Open source software (OSS) is software that is distributed with its source code, making it available for use, modification, and distribution with its original rights.</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1558834" y="4109242"/>
            <a:ext cx="8978128" cy="1901534"/>
          </a:xfrm>
          <a:prstGeom prst="rect">
            <a:avLst/>
          </a:prstGeom>
        </p:spPr>
      </p:pic>
    </p:spTree>
    <p:extLst>
      <p:ext uri="{BB962C8B-B14F-4D97-AF65-F5344CB8AC3E}">
        <p14:creationId xmlns:p14="http://schemas.microsoft.com/office/powerpoint/2010/main" val="1857502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315656" y="981609"/>
            <a:ext cx="11109990" cy="986360"/>
          </a:xfrm>
          <a:prstGeom prst="rect">
            <a:avLst/>
          </a:prstGeom>
          <a:noFill/>
        </p:spPr>
        <p:txBody>
          <a:bodyPr wrap="square" rtlCol="0">
            <a:spAutoFit/>
          </a:bodyPr>
          <a:lstStyle/>
          <a:p>
            <a:pPr>
              <a:lnSpc>
                <a:spcPct val="150000"/>
              </a:lnSpc>
            </a:pP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9</a:t>
            </a:r>
            <a:r>
              <a:rPr lang="en-IN" sz="4400" b="1" dirty="0">
                <a:solidFill>
                  <a:schemeClr val="accent5">
                    <a:lumMod val="50000"/>
                  </a:schemeClr>
                </a:solidFill>
                <a:latin typeface="Times New Roman" panose="02020603050405020304" pitchFamily="18" charset="0"/>
                <a:cs typeface="Times New Roman" panose="02020603050405020304" pitchFamily="18" charset="0"/>
              </a:rPr>
              <a:t>. Cloud Computing</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3021874" y="2333519"/>
            <a:ext cx="5981700" cy="3381375"/>
          </a:xfrm>
          <a:prstGeom prst="rect">
            <a:avLst/>
          </a:prstGeom>
        </p:spPr>
      </p:pic>
    </p:spTree>
    <p:extLst>
      <p:ext uri="{BB962C8B-B14F-4D97-AF65-F5344CB8AC3E}">
        <p14:creationId xmlns:p14="http://schemas.microsoft.com/office/powerpoint/2010/main" val="309368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5262979"/>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9. Cloud Computing</a:t>
            </a:r>
          </a:p>
          <a:p>
            <a:pPr marL="457200" indent="-457200" algn="just">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Cloud </a:t>
            </a:r>
            <a:r>
              <a:rPr lang="en-IN" sz="2800" dirty="0">
                <a:solidFill>
                  <a:schemeClr val="accent5">
                    <a:lumMod val="50000"/>
                  </a:schemeClr>
                </a:solidFill>
                <a:latin typeface="Times New Roman" panose="02020603050405020304" pitchFamily="18" charset="0"/>
                <a:cs typeface="Times New Roman" panose="02020603050405020304" pitchFamily="18" charset="0"/>
              </a:rPr>
              <a:t>computing is the delivery of computing services—including servers, storage, databases, networking, software, analytics, and intelligence—over the internet (“the cloud”) to offer faster innovation, flexible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resources</a:t>
            </a:r>
            <a:r>
              <a:rPr lang="en-IN" sz="2800" dirty="0">
                <a:solidFill>
                  <a:schemeClr val="accent5">
                    <a:lumMod val="50000"/>
                  </a:schemeClr>
                </a:solidFill>
                <a:latin typeface="Times New Roman" panose="02020603050405020304" pitchFamily="18" charset="0"/>
                <a:cs typeface="Times New Roman" panose="02020603050405020304" pitchFamily="18" charset="0"/>
              </a:rPr>
              <a:t>.</a:t>
            </a:r>
          </a:p>
          <a:p>
            <a:pPr marL="457200" indent="-4572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Data sciences involves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analysing </a:t>
            </a:r>
            <a:r>
              <a:rPr lang="en-IN" sz="2800" dirty="0">
                <a:solidFill>
                  <a:schemeClr val="accent5">
                    <a:lumMod val="50000"/>
                  </a:schemeClr>
                </a:solidFill>
                <a:latin typeface="Times New Roman" panose="02020603050405020304" pitchFamily="18" charset="0"/>
                <a:cs typeface="Times New Roman" panose="02020603050405020304" pitchFamily="18" charset="0"/>
              </a:rPr>
              <a:t>data, while cloud computing involves storing and processing data.</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6739051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986360"/>
          </a:xfrm>
          <a:prstGeom prst="rect">
            <a:avLst/>
          </a:prstGeom>
          <a:noFill/>
        </p:spPr>
        <p:txBody>
          <a:bodyPr wrap="square" rtlCol="0">
            <a:spAutoFit/>
          </a:bodyPr>
          <a:lstStyle/>
          <a:p>
            <a:pPr>
              <a:lnSpc>
                <a:spcPct val="150000"/>
              </a:lnSpc>
            </a:pP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10</a:t>
            </a:r>
            <a:r>
              <a:rPr lang="en-IN" sz="4400" b="1" dirty="0">
                <a:solidFill>
                  <a:schemeClr val="accent5">
                    <a:lumMod val="50000"/>
                  </a:schemeClr>
                </a:solidFill>
                <a:latin typeface="Times New Roman" panose="02020603050405020304" pitchFamily="18" charset="0"/>
                <a:cs typeface="Times New Roman" panose="02020603050405020304" pitchFamily="18" charset="0"/>
              </a:rPr>
              <a:t>. IOT</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2852737" y="1790700"/>
            <a:ext cx="6486525" cy="3276600"/>
          </a:xfrm>
          <a:prstGeom prst="rect">
            <a:avLst/>
          </a:prstGeom>
        </p:spPr>
      </p:pic>
    </p:spTree>
    <p:extLst>
      <p:ext uri="{BB962C8B-B14F-4D97-AF65-F5344CB8AC3E}">
        <p14:creationId xmlns:p14="http://schemas.microsoft.com/office/powerpoint/2010/main" val="37829329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397031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10. IOT</a:t>
            </a:r>
          </a:p>
          <a:p>
            <a:pPr marL="457200" indent="-4572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Internet of Things (</a:t>
            </a:r>
            <a:r>
              <a:rPr lang="en-IN" sz="2800" dirty="0" err="1">
                <a:solidFill>
                  <a:schemeClr val="accent5">
                    <a:lumMod val="50000"/>
                  </a:schemeClr>
                </a:solidFill>
                <a:latin typeface="Times New Roman" panose="02020603050405020304" pitchFamily="18" charset="0"/>
                <a:cs typeface="Times New Roman" panose="02020603050405020304" pitchFamily="18" charset="0"/>
              </a:rPr>
              <a:t>IoT</a:t>
            </a:r>
            <a:r>
              <a:rPr lang="en-IN" sz="2800" dirty="0">
                <a:solidFill>
                  <a:schemeClr val="accent5">
                    <a:lumMod val="50000"/>
                  </a:schemeClr>
                </a:solidFill>
                <a:latin typeface="Times New Roman" panose="02020603050405020304" pitchFamily="18" charset="0"/>
                <a:cs typeface="Times New Roman" panose="02020603050405020304" pitchFamily="18" charset="0"/>
              </a:rPr>
              <a:t>) describes the network of physical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objects “things” that </a:t>
            </a:r>
            <a:r>
              <a:rPr lang="en-IN" sz="2800" dirty="0">
                <a:solidFill>
                  <a:schemeClr val="accent5">
                    <a:lumMod val="50000"/>
                  </a:schemeClr>
                </a:solidFill>
                <a:latin typeface="Times New Roman" panose="02020603050405020304" pitchFamily="18" charset="0"/>
                <a:cs typeface="Times New Roman" panose="02020603050405020304" pitchFamily="18" charset="0"/>
              </a:rPr>
              <a:t>are embedded with sensors, software, and other technologies for the purpose of connecting and exchanging data with other devices and systems over the internet.</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42598728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618308"/>
            <a:ext cx="11109990" cy="5262979"/>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Evolution of data science</a:t>
            </a:r>
          </a:p>
          <a:p>
            <a:pPr marL="514350" indent="-514350">
              <a:lnSpc>
                <a:spcPct val="150000"/>
              </a:lnSpc>
              <a:buFont typeface="+mj-lt"/>
              <a:buAutoNum type="arabicPeriod"/>
            </a:pPr>
            <a:r>
              <a:rPr lang="en-IN" sz="2800" dirty="0">
                <a:solidFill>
                  <a:schemeClr val="accent5">
                    <a:lumMod val="50000"/>
                  </a:schemeClr>
                </a:solidFill>
                <a:latin typeface="Times New Roman" panose="02020603050405020304" pitchFamily="18" charset="0"/>
                <a:cs typeface="Times New Roman" panose="02020603050405020304" pitchFamily="18" charset="0"/>
              </a:rPr>
              <a:t>Early Data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Analysis</a:t>
            </a:r>
          </a:p>
          <a:p>
            <a:pPr marL="514350" indent="-514350">
              <a:lnSpc>
                <a:spcPct val="150000"/>
              </a:lnSpc>
              <a:buFont typeface="+mj-lt"/>
              <a:buAutoNum type="arabicPeriod"/>
            </a:pPr>
            <a:r>
              <a:rPr lang="en-IN" sz="2800" dirty="0">
                <a:solidFill>
                  <a:schemeClr val="accent5">
                    <a:lumMod val="50000"/>
                  </a:schemeClr>
                </a:solidFill>
                <a:latin typeface="Times New Roman" panose="02020603050405020304" pitchFamily="18" charset="0"/>
                <a:cs typeface="Times New Roman" panose="02020603050405020304" pitchFamily="18" charset="0"/>
              </a:rPr>
              <a:t>Emergence of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Statistics</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a:pPr>
            <a:r>
              <a:rPr lang="en-IN" sz="2800" dirty="0">
                <a:solidFill>
                  <a:schemeClr val="accent5">
                    <a:lumMod val="50000"/>
                  </a:schemeClr>
                </a:solidFill>
                <a:latin typeface="Times New Roman" panose="02020603050405020304" pitchFamily="18" charset="0"/>
                <a:cs typeface="Times New Roman" panose="02020603050405020304" pitchFamily="18" charset="0"/>
              </a:rPr>
              <a:t>Pre-Computer Era</a:t>
            </a:r>
          </a:p>
          <a:p>
            <a:pPr marL="514350" indent="-514350">
              <a:lnSpc>
                <a:spcPct val="150000"/>
              </a:lnSpc>
              <a:buFont typeface="+mj-lt"/>
              <a:buAutoNum type="arabicPeriod"/>
            </a:pPr>
            <a:r>
              <a:rPr lang="en-IN" sz="2800" dirty="0">
                <a:solidFill>
                  <a:schemeClr val="accent5">
                    <a:lumMod val="50000"/>
                  </a:schemeClr>
                </a:solidFill>
                <a:latin typeface="Times New Roman" panose="02020603050405020304" pitchFamily="18" charset="0"/>
                <a:cs typeface="Times New Roman" panose="02020603050405020304" pitchFamily="18" charset="0"/>
              </a:rPr>
              <a:t>Emergence of Computers and Databases</a:t>
            </a:r>
          </a:p>
          <a:p>
            <a:pPr marL="514350" indent="-514350">
              <a:lnSpc>
                <a:spcPct val="150000"/>
              </a:lnSpc>
              <a:buFont typeface="+mj-lt"/>
              <a:buAutoNum type="arabicPeriod"/>
            </a:pPr>
            <a:r>
              <a:rPr lang="en-IN" sz="2800" dirty="0">
                <a:solidFill>
                  <a:schemeClr val="accent5">
                    <a:lumMod val="50000"/>
                  </a:schemeClr>
                </a:solidFill>
                <a:latin typeface="Times New Roman" panose="02020603050405020304" pitchFamily="18" charset="0"/>
                <a:cs typeface="Times New Roman" panose="02020603050405020304" pitchFamily="18" charset="0"/>
              </a:rPr>
              <a:t>Statistical Methods in the 20th Century</a:t>
            </a:r>
          </a:p>
          <a:p>
            <a:pPr marL="514350" indent="-514350">
              <a:lnSpc>
                <a:spcPct val="150000"/>
              </a:lnSpc>
              <a:buFont typeface="+mj-lt"/>
              <a:buAutoNum type="arabicPeriod"/>
            </a:pPr>
            <a:r>
              <a:rPr lang="en-IN" sz="2800" dirty="0">
                <a:solidFill>
                  <a:schemeClr val="accent5">
                    <a:lumMod val="50000"/>
                  </a:schemeClr>
                </a:solidFill>
                <a:latin typeface="Times New Roman" panose="02020603050405020304" pitchFamily="18" charset="0"/>
                <a:cs typeface="Times New Roman" panose="02020603050405020304" pitchFamily="18" charset="0"/>
              </a:rPr>
              <a:t>Rise of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AI &amp; Machine </a:t>
            </a:r>
            <a:r>
              <a:rPr lang="en-IN" sz="2800" dirty="0">
                <a:solidFill>
                  <a:schemeClr val="accent5">
                    <a:lumMod val="50000"/>
                  </a:schemeClr>
                </a:solidFill>
                <a:latin typeface="Times New Roman" panose="02020603050405020304" pitchFamily="18" charset="0"/>
                <a:cs typeface="Times New Roman" panose="02020603050405020304" pitchFamily="18" charset="0"/>
              </a:rPr>
              <a:t>Learning</a:t>
            </a:r>
          </a:p>
          <a:p>
            <a:pPr marL="514350" indent="-514350">
              <a:lnSpc>
                <a:spcPct val="150000"/>
              </a:lnSpc>
              <a:buFont typeface="+mj-lt"/>
              <a:buAutoNum type="arabicPeriod"/>
            </a:pPr>
            <a:r>
              <a:rPr lang="en-IN" sz="2800" dirty="0">
                <a:solidFill>
                  <a:schemeClr val="accent5">
                    <a:lumMod val="50000"/>
                  </a:schemeClr>
                </a:solidFill>
                <a:latin typeface="Times New Roman" panose="02020603050405020304" pitchFamily="18" charset="0"/>
                <a:cs typeface="Times New Roman" panose="02020603050405020304" pitchFamily="18" charset="0"/>
              </a:rPr>
              <a:t>Big Data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Era</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7210697" y="1676217"/>
            <a:ext cx="4215493" cy="2134943"/>
          </a:xfrm>
          <a:prstGeom prst="rect">
            <a:avLst/>
          </a:prstGeom>
        </p:spPr>
      </p:pic>
    </p:spTree>
    <p:extLst>
      <p:ext uri="{BB962C8B-B14F-4D97-AF65-F5344CB8AC3E}">
        <p14:creationId xmlns:p14="http://schemas.microsoft.com/office/powerpoint/2010/main" val="6369847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545418" cy="986360"/>
          </a:xfrm>
          <a:prstGeom prst="rect">
            <a:avLst/>
          </a:prstGeom>
          <a:noFill/>
        </p:spPr>
        <p:txBody>
          <a:bodyPr wrap="square" rtlCol="0">
            <a:spAutoFit/>
          </a:bodyPr>
          <a:lstStyle/>
          <a:p>
            <a:pPr>
              <a:lnSpc>
                <a:spcPct val="150000"/>
              </a:lnSpc>
            </a:pP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11</a:t>
            </a:r>
            <a:r>
              <a:rPr lang="en-IN" sz="4400" b="1" dirty="0">
                <a:solidFill>
                  <a:schemeClr val="accent5">
                    <a:lumMod val="50000"/>
                  </a:schemeClr>
                </a:solidFill>
                <a:latin typeface="Times New Roman" panose="02020603050405020304" pitchFamily="18" charset="0"/>
                <a:cs typeface="Times New Roman" panose="02020603050405020304" pitchFamily="18" charset="0"/>
              </a:rPr>
              <a:t>. Artificial Intelligence &amp; Machine </a:t>
            </a: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Learning</a:t>
            </a:r>
            <a:endParaRPr lang="en-IN" sz="4400"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2741552" y="2253095"/>
            <a:ext cx="6972300" cy="3924300"/>
          </a:xfrm>
          <a:prstGeom prst="rect">
            <a:avLst/>
          </a:prstGeom>
        </p:spPr>
      </p:pic>
    </p:spTree>
    <p:extLst>
      <p:ext uri="{BB962C8B-B14F-4D97-AF65-F5344CB8AC3E}">
        <p14:creationId xmlns:p14="http://schemas.microsoft.com/office/powerpoint/2010/main" val="32603486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461664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11. Artificial Intelligence &amp; Machine Learning</a:t>
            </a:r>
          </a:p>
          <a:p>
            <a:pPr algn="just">
              <a:lnSpc>
                <a:spcPct val="150000"/>
              </a:lnSpc>
            </a:pPr>
            <a:r>
              <a:rPr lang="en-IN" sz="2800" dirty="0">
                <a:solidFill>
                  <a:schemeClr val="accent5">
                    <a:lumMod val="50000"/>
                  </a:schemeClr>
                </a:solidFill>
                <a:latin typeface="Times New Roman" panose="02020603050405020304" pitchFamily="18" charset="0"/>
                <a:cs typeface="Times New Roman" panose="02020603050405020304" pitchFamily="18" charset="0"/>
              </a:rPr>
              <a:t>Artificial intelligence refers to the general ability of computers to emulate human thought and perform tasks in real-world environments, while machine learning refers to the technologies and algorithms that enable systems to identify patterns, make decisions, and improve themselves through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experience.</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37236127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986360"/>
          </a:xfrm>
          <a:prstGeom prst="rect">
            <a:avLst/>
          </a:prstGeom>
          <a:noFill/>
        </p:spPr>
        <p:txBody>
          <a:bodyPr wrap="square" rtlCol="0">
            <a:spAutoFit/>
          </a:bodyPr>
          <a:lstStyle/>
          <a:p>
            <a:pPr>
              <a:lnSpc>
                <a:spcPct val="150000"/>
              </a:lnSpc>
            </a:pPr>
            <a:r>
              <a:rPr lang="en-IN" sz="4400" b="1" dirty="0">
                <a:solidFill>
                  <a:schemeClr val="accent5">
                    <a:lumMod val="50000"/>
                  </a:schemeClr>
                </a:solidFill>
                <a:latin typeface="Times New Roman" panose="02020603050405020304" pitchFamily="18" charset="0"/>
                <a:cs typeface="Times New Roman" panose="02020603050405020304" pitchFamily="18" charset="0"/>
              </a:rPr>
              <a:t>12. Evolution of data Storage</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764245" y="2253095"/>
            <a:ext cx="4314825" cy="2562225"/>
          </a:xfrm>
          <a:prstGeom prst="rect">
            <a:avLst/>
          </a:prstGeom>
        </p:spPr>
      </p:pic>
      <p:pic>
        <p:nvPicPr>
          <p:cNvPr id="5" name="Picture 4"/>
          <p:cNvPicPr>
            <a:picLocks noChangeAspect="1"/>
          </p:cNvPicPr>
          <p:nvPr/>
        </p:nvPicPr>
        <p:blipFill>
          <a:blip r:embed="rId4"/>
          <a:stretch>
            <a:fillRect/>
          </a:stretch>
        </p:blipFill>
        <p:spPr>
          <a:xfrm>
            <a:off x="5364208" y="1974646"/>
            <a:ext cx="6200775" cy="3314700"/>
          </a:xfrm>
          <a:prstGeom prst="rect">
            <a:avLst/>
          </a:prstGeom>
        </p:spPr>
      </p:pic>
      <p:sp>
        <p:nvSpPr>
          <p:cNvPr id="6" name="Rectangle 5"/>
          <p:cNvSpPr/>
          <p:nvPr/>
        </p:nvSpPr>
        <p:spPr>
          <a:xfrm>
            <a:off x="10415451" y="2142309"/>
            <a:ext cx="1053738" cy="235131"/>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9054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461664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12. Evolution of data Storage</a:t>
            </a:r>
          </a:p>
          <a:p>
            <a:pPr marL="457200" indent="-4572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evolution of storage technologies in data centers has been remarkable, from the first HDDs in the 1950s to the cutting-edge SSDs and hybrid arrays of today. </a:t>
            </a:r>
            <a:endParaRPr lang="en-IN" sz="2800" dirty="0" smtClean="0">
              <a:solidFill>
                <a:schemeClr val="accent5">
                  <a:lumMod val="50000"/>
                </a:schemeClr>
              </a:solidFill>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As </a:t>
            </a:r>
            <a:r>
              <a:rPr lang="en-IN" sz="2800" dirty="0">
                <a:solidFill>
                  <a:schemeClr val="accent5">
                    <a:lumMod val="50000"/>
                  </a:schemeClr>
                </a:solidFill>
                <a:latin typeface="Times New Roman" panose="02020603050405020304" pitchFamily="18" charset="0"/>
                <a:cs typeface="Times New Roman" panose="02020603050405020304" pitchFamily="18" charset="0"/>
              </a:rPr>
              <a:t>data centers continue to play a vital role in our digital age, businesses need reliable and efficient solutions to stay ahead.</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7042702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76201" y="817466"/>
            <a:ext cx="12466322" cy="1107996"/>
          </a:xfrm>
          <a:prstGeom prst="rect">
            <a:avLst/>
          </a:prstGeom>
          <a:noFill/>
        </p:spPr>
        <p:txBody>
          <a:bodyPr wrap="square" rtlCol="0">
            <a:spAutoFit/>
          </a:bodyPr>
          <a:lstStyle/>
          <a:p>
            <a:pPr>
              <a:lnSpc>
                <a:spcPct val="150000"/>
              </a:lnSpc>
            </a:pPr>
            <a:r>
              <a:rPr lang="en-IN" sz="4400" b="1" dirty="0">
                <a:solidFill>
                  <a:schemeClr val="accent5">
                    <a:lumMod val="50000"/>
                  </a:schemeClr>
                </a:solidFill>
                <a:latin typeface="Times New Roman" panose="02020603050405020304" pitchFamily="18" charset="0"/>
                <a:cs typeface="Times New Roman" panose="02020603050405020304" pitchFamily="18" charset="0"/>
              </a:rPr>
              <a:t>13. Parallel </a:t>
            </a: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Processing and Distributed Computing</a:t>
            </a:r>
            <a:endParaRPr lang="en-IN" sz="4400"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2823754" y="2128020"/>
            <a:ext cx="6737034" cy="3062288"/>
          </a:xfrm>
          <a:prstGeom prst="rect">
            <a:avLst/>
          </a:prstGeom>
        </p:spPr>
      </p:pic>
    </p:spTree>
    <p:extLst>
      <p:ext uri="{BB962C8B-B14F-4D97-AF65-F5344CB8AC3E}">
        <p14:creationId xmlns:p14="http://schemas.microsoft.com/office/powerpoint/2010/main" val="6944858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461664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13. Parallel processing and distributed computing</a:t>
            </a:r>
          </a:p>
          <a:p>
            <a:pPr marL="457200" indent="-4572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In parallel computing, all processors share the same memory and the processors communicate with each other with the help of this shared memory. </a:t>
            </a:r>
          </a:p>
          <a:p>
            <a:pPr marL="457200" indent="-4572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Distributed computing systems, on the other hand, have their own memory and processors.</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1195947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15953" y="422794"/>
            <a:ext cx="11109990" cy="986360"/>
          </a:xfrm>
          <a:prstGeom prst="rect">
            <a:avLst/>
          </a:prstGeom>
          <a:noFill/>
        </p:spPr>
        <p:txBody>
          <a:bodyPr wrap="square" rtlCol="0">
            <a:spAutoFit/>
          </a:bodyPr>
          <a:lstStyle/>
          <a:p>
            <a:pPr>
              <a:lnSpc>
                <a:spcPct val="150000"/>
              </a:lnSpc>
            </a:pPr>
            <a:r>
              <a:rPr lang="en-IN" sz="4400" b="1" dirty="0">
                <a:solidFill>
                  <a:schemeClr val="accent5">
                    <a:lumMod val="50000"/>
                  </a:schemeClr>
                </a:solidFill>
                <a:latin typeface="Times New Roman" panose="02020603050405020304" pitchFamily="18" charset="0"/>
                <a:cs typeface="Times New Roman" panose="02020603050405020304" pitchFamily="18" charset="0"/>
              </a:rPr>
              <a:t>14. Development of Advance Algorithms</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3332510" y="1515949"/>
            <a:ext cx="5476875" cy="4457700"/>
          </a:xfrm>
          <a:prstGeom prst="rect">
            <a:avLst/>
          </a:prstGeom>
        </p:spPr>
      </p:pic>
    </p:spTree>
    <p:extLst>
      <p:ext uri="{BB962C8B-B14F-4D97-AF65-F5344CB8AC3E}">
        <p14:creationId xmlns:p14="http://schemas.microsoft.com/office/powerpoint/2010/main" val="13940484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15953" y="422794"/>
            <a:ext cx="11109990" cy="5909310"/>
          </a:xfrm>
          <a:prstGeom prst="rect">
            <a:avLst/>
          </a:prstGeom>
          <a:noFill/>
        </p:spPr>
        <p:txBody>
          <a:bodyPr wrap="square" rtlCol="0">
            <a:spAutoFit/>
          </a:bodyPr>
          <a:lstStyle/>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14. Development of </a:t>
            </a:r>
            <a:r>
              <a:rPr lang="en-IN" sz="2800" dirty="0">
                <a:solidFill>
                  <a:schemeClr val="accent5">
                    <a:lumMod val="50000"/>
                  </a:schemeClr>
                </a:solidFill>
                <a:latin typeface="Times New Roman" panose="02020603050405020304" pitchFamily="18" charset="0"/>
                <a:cs typeface="Times New Roman" panose="02020603050405020304" pitchFamily="18" charset="0"/>
              </a:rPr>
              <a:t>A</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dvance Algorithms</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Advanced Data structures are one of the essential branches of data science which is used for storage, organization and management of data and information for efficient, easy accessibility and modification of data. They are the basic element for creating efficient and effective software design and algorithms.</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They include graph algorithms, linear programming, Fourier transforms, string algorithms,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randomized </a:t>
            </a:r>
            <a:r>
              <a:rPr lang="en-IN" sz="2800" dirty="0">
                <a:solidFill>
                  <a:schemeClr val="accent5">
                    <a:lumMod val="50000"/>
                  </a:schemeClr>
                </a:solidFill>
                <a:latin typeface="Times New Roman" panose="02020603050405020304" pitchFamily="18" charset="0"/>
                <a:cs typeface="Times New Roman" panose="02020603050405020304" pitchFamily="18" charset="0"/>
              </a:rPr>
              <a:t>algorithms, geometric algorithms and such others.</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31054666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a:solidFill>
              <a:schemeClr val="accent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986360"/>
          </a:xfrm>
          <a:prstGeom prst="rect">
            <a:avLst/>
          </a:prstGeom>
          <a:noFill/>
        </p:spPr>
        <p:txBody>
          <a:bodyPr wrap="square" rtlCol="0">
            <a:spAutoFit/>
          </a:bodyPr>
          <a:lstStyle/>
          <a:p>
            <a:pPr>
              <a:lnSpc>
                <a:spcPct val="150000"/>
              </a:lnSpc>
            </a:pPr>
            <a:r>
              <a:rPr lang="en-IN" sz="4400" b="1" dirty="0">
                <a:solidFill>
                  <a:schemeClr val="accent5">
                    <a:lumMod val="50000"/>
                  </a:schemeClr>
                </a:solidFill>
                <a:latin typeface="Times New Roman" panose="02020603050405020304" pitchFamily="18" charset="0"/>
                <a:cs typeface="Times New Roman" panose="02020603050405020304" pitchFamily="18" charset="0"/>
              </a:rPr>
              <a:t>15. Deep Learning &amp; Neural Networks</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6" name="Picture 5"/>
          <p:cNvPicPr>
            <a:picLocks noChangeAspect="1"/>
          </p:cNvPicPr>
          <p:nvPr/>
        </p:nvPicPr>
        <p:blipFill>
          <a:blip r:embed="rId3"/>
          <a:stretch>
            <a:fillRect/>
          </a:stretch>
        </p:blipFill>
        <p:spPr>
          <a:xfrm>
            <a:off x="2790825" y="2162175"/>
            <a:ext cx="6610350" cy="2533650"/>
          </a:xfrm>
          <a:prstGeom prst="rect">
            <a:avLst/>
          </a:prstGeom>
        </p:spPr>
      </p:pic>
    </p:spTree>
    <p:extLst>
      <p:ext uri="{BB962C8B-B14F-4D97-AF65-F5344CB8AC3E}">
        <p14:creationId xmlns:p14="http://schemas.microsoft.com/office/powerpoint/2010/main" val="39202512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461664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15. Deep Learning &amp; Neural Networks</a:t>
            </a:r>
          </a:p>
          <a:p>
            <a:pPr algn="just">
              <a:lnSpc>
                <a:spcPct val="150000"/>
              </a:lnSpc>
            </a:pPr>
            <a:r>
              <a:rPr lang="en-IN" sz="2800" dirty="0">
                <a:solidFill>
                  <a:schemeClr val="accent5">
                    <a:lumMod val="50000"/>
                  </a:schemeClr>
                </a:solidFill>
                <a:latin typeface="Times New Roman" panose="02020603050405020304" pitchFamily="18" charset="0"/>
                <a:cs typeface="Times New Roman" panose="02020603050405020304" pitchFamily="18" charset="0"/>
              </a:rPr>
              <a:t>A neural network is a method in artificial intelligence that teaches computers to process data in a way that is inspired by the human brain. </a:t>
            </a:r>
            <a:endParaRPr lang="en-IN" sz="2800" dirty="0" smtClean="0">
              <a:solidFill>
                <a:schemeClr val="accent5">
                  <a:lumMod val="50000"/>
                </a:schemeClr>
              </a:solidFill>
              <a:latin typeface="Times New Roman" panose="02020603050405020304" pitchFamily="18" charset="0"/>
              <a:cs typeface="Times New Roman" panose="02020603050405020304" pitchFamily="18" charset="0"/>
            </a:endParaRPr>
          </a:p>
          <a:p>
            <a:pPr algn="just">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It </a:t>
            </a:r>
            <a:r>
              <a:rPr lang="en-IN" sz="2800" dirty="0">
                <a:solidFill>
                  <a:schemeClr val="accent5">
                    <a:lumMod val="50000"/>
                  </a:schemeClr>
                </a:solidFill>
                <a:latin typeface="Times New Roman" panose="02020603050405020304" pitchFamily="18" charset="0"/>
                <a:cs typeface="Times New Roman" panose="02020603050405020304" pitchFamily="18" charset="0"/>
              </a:rPr>
              <a:t>is a type of machine learning process, called deep learning, that uses interconnected nodes or neurons in a layered structure that resembles the human brain.</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3992150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618308"/>
            <a:ext cx="11109990" cy="397031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Evolution of data science</a:t>
            </a:r>
          </a:p>
          <a:p>
            <a:pPr marL="514350" indent="-514350">
              <a:lnSpc>
                <a:spcPct val="150000"/>
              </a:lnSpc>
              <a:buFont typeface="+mj-lt"/>
              <a:buAutoNum type="arabicPeriod" startAt="8"/>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Open </a:t>
            </a:r>
            <a:r>
              <a:rPr lang="en-IN" sz="2800" dirty="0">
                <a:solidFill>
                  <a:schemeClr val="accent5">
                    <a:lumMod val="50000"/>
                  </a:schemeClr>
                </a:solidFill>
                <a:latin typeface="Times New Roman" panose="02020603050405020304" pitchFamily="18" charset="0"/>
                <a:cs typeface="Times New Roman" panose="02020603050405020304" pitchFamily="18" charset="0"/>
              </a:rPr>
              <a:t>Source Tools</a:t>
            </a:r>
          </a:p>
          <a:p>
            <a:pPr marL="514350" indent="-514350">
              <a:lnSpc>
                <a:spcPct val="150000"/>
              </a:lnSpc>
              <a:buFont typeface="+mj-lt"/>
              <a:buAutoNum type="arabicPeriod" startAt="8"/>
            </a:pPr>
            <a:r>
              <a:rPr lang="en-IN" sz="2800" dirty="0">
                <a:solidFill>
                  <a:schemeClr val="accent5">
                    <a:lumMod val="50000"/>
                  </a:schemeClr>
                </a:solidFill>
                <a:latin typeface="Times New Roman" panose="02020603050405020304" pitchFamily="18" charset="0"/>
                <a:cs typeface="Times New Roman" panose="02020603050405020304" pitchFamily="18" charset="0"/>
              </a:rPr>
              <a:t>Cloud Computing</a:t>
            </a:r>
          </a:p>
          <a:p>
            <a:pPr marL="514350" indent="-514350">
              <a:lnSpc>
                <a:spcPct val="150000"/>
              </a:lnSpc>
              <a:buFont typeface="+mj-lt"/>
              <a:buAutoNum type="arabicPeriod" startAt="8"/>
            </a:pPr>
            <a:r>
              <a:rPr lang="en-IN" sz="2800" dirty="0">
                <a:solidFill>
                  <a:schemeClr val="accent5">
                    <a:lumMod val="50000"/>
                  </a:schemeClr>
                </a:solidFill>
                <a:latin typeface="Times New Roman" panose="02020603050405020304" pitchFamily="18" charset="0"/>
                <a:cs typeface="Times New Roman" panose="02020603050405020304" pitchFamily="18" charset="0"/>
              </a:rPr>
              <a:t>Internet of Things (</a:t>
            </a:r>
            <a:r>
              <a:rPr lang="en-IN" sz="2800" dirty="0" err="1">
                <a:solidFill>
                  <a:schemeClr val="accent5">
                    <a:lumMod val="50000"/>
                  </a:schemeClr>
                </a:solidFill>
                <a:latin typeface="Times New Roman" panose="02020603050405020304" pitchFamily="18" charset="0"/>
                <a:cs typeface="Times New Roman" panose="02020603050405020304" pitchFamily="18" charset="0"/>
              </a:rPr>
              <a:t>IoT</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t>
            </a:r>
          </a:p>
          <a:p>
            <a:pPr marL="514350" indent="-514350">
              <a:lnSpc>
                <a:spcPct val="150000"/>
              </a:lnSpc>
              <a:buFont typeface="+mj-lt"/>
              <a:buAutoNum type="arabicPeriod" startAt="8"/>
            </a:pPr>
            <a:r>
              <a:rPr lang="en-IN" sz="2800" dirty="0">
                <a:solidFill>
                  <a:schemeClr val="accent5">
                    <a:lumMod val="50000"/>
                  </a:schemeClr>
                </a:solidFill>
                <a:latin typeface="Times New Roman" panose="02020603050405020304" pitchFamily="18" charset="0"/>
                <a:cs typeface="Times New Roman" panose="02020603050405020304" pitchFamily="18" charset="0"/>
              </a:rPr>
              <a:t>Artificial Intelligence (AI) and Machine Learning (ML)</a:t>
            </a:r>
          </a:p>
          <a:p>
            <a:pPr marL="514350" indent="-514350">
              <a:lnSpc>
                <a:spcPct val="150000"/>
              </a:lnSpc>
              <a:buFont typeface="+mj-lt"/>
              <a:buAutoNum type="arabicPeriod" startAt="8"/>
            </a:pPr>
            <a:r>
              <a:rPr lang="en-IN" sz="2800" dirty="0">
                <a:solidFill>
                  <a:schemeClr val="accent5">
                    <a:lumMod val="50000"/>
                  </a:schemeClr>
                </a:solidFill>
                <a:latin typeface="Times New Roman" panose="02020603050405020304" pitchFamily="18" charset="0"/>
                <a:cs typeface="Times New Roman" panose="02020603050405020304" pitchFamily="18" charset="0"/>
              </a:rPr>
              <a:t>Evolution of Data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Storage</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6775269" y="1047416"/>
            <a:ext cx="4215493" cy="2134943"/>
          </a:xfrm>
          <a:prstGeom prst="rect">
            <a:avLst/>
          </a:prstGeom>
        </p:spPr>
      </p:pic>
    </p:spTree>
    <p:extLst>
      <p:ext uri="{BB962C8B-B14F-4D97-AF65-F5344CB8AC3E}">
        <p14:creationId xmlns:p14="http://schemas.microsoft.com/office/powerpoint/2010/main" val="3149413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986360"/>
          </a:xfrm>
          <a:prstGeom prst="rect">
            <a:avLst/>
          </a:prstGeom>
          <a:noFill/>
        </p:spPr>
        <p:txBody>
          <a:bodyPr wrap="square" rtlCol="0">
            <a:spAutoFit/>
          </a:bodyPr>
          <a:lstStyle/>
          <a:p>
            <a:pPr>
              <a:lnSpc>
                <a:spcPct val="150000"/>
              </a:lnSpc>
            </a:pPr>
            <a:r>
              <a:rPr lang="en-IN" sz="4400" b="1" dirty="0">
                <a:solidFill>
                  <a:schemeClr val="accent5">
                    <a:lumMod val="50000"/>
                  </a:schemeClr>
                </a:solidFill>
                <a:latin typeface="Times New Roman" panose="02020603050405020304" pitchFamily="18" charset="0"/>
                <a:cs typeface="Times New Roman" panose="02020603050405020304" pitchFamily="18" charset="0"/>
              </a:rPr>
              <a:t>16. Data Science in Industries</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2002971" y="1789891"/>
            <a:ext cx="8617132" cy="4467106"/>
          </a:xfrm>
          <a:prstGeom prst="rect">
            <a:avLst/>
          </a:prstGeom>
        </p:spPr>
      </p:pic>
    </p:spTree>
    <p:extLst>
      <p:ext uri="{BB962C8B-B14F-4D97-AF65-F5344CB8AC3E}">
        <p14:creationId xmlns:p14="http://schemas.microsoft.com/office/powerpoint/2010/main" val="42807772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817466"/>
            <a:ext cx="11109990" cy="3323987"/>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Key Milestones</a:t>
            </a:r>
          </a:p>
          <a:p>
            <a:pPr>
              <a:lnSpc>
                <a:spcPct val="150000"/>
              </a:lnSpc>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16. Data Science in Industries</a:t>
            </a:r>
          </a:p>
          <a:p>
            <a:pPr marL="457200" indent="-4572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Improving Production and Distribution Efficiencies - The use of data science tools like ML and predictive algorithms can speed up production time, avoid processing delays, and schedule preventative maintenance.</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17915045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01965" y="471637"/>
            <a:ext cx="11109990" cy="5909310"/>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Trends Shaping Data </a:t>
            </a: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Science</a:t>
            </a:r>
          </a:p>
          <a:p>
            <a:pPr>
              <a:lnSpc>
                <a:spcPct val="150000"/>
              </a:lnSpc>
            </a:pPr>
            <a:r>
              <a:rPr lang="en-IN" sz="2800" dirty="0">
                <a:solidFill>
                  <a:schemeClr val="accent5">
                    <a:lumMod val="50000"/>
                  </a:schemeClr>
                </a:solidFill>
                <a:latin typeface="Times New Roman" panose="02020603050405020304" pitchFamily="18" charset="0"/>
                <a:cs typeface="Times New Roman" panose="02020603050405020304" pitchFamily="18" charset="0"/>
              </a:rPr>
              <a:t>Several trends were shaping the field of data science. Keep in mind that the field evolves rapidly, and newer trends may have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emerged.</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AI and Machine Learning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Integration</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Explainable AI (XAI</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Automated Machine Learning (</a:t>
            </a:r>
            <a:r>
              <a:rPr lang="en-IN" sz="2800" dirty="0" err="1" smtClean="0">
                <a:solidFill>
                  <a:schemeClr val="accent5">
                    <a:lumMod val="50000"/>
                  </a:schemeClr>
                </a:solidFill>
                <a:latin typeface="Times New Roman" panose="02020603050405020304" pitchFamily="18" charset="0"/>
                <a:cs typeface="Times New Roman" panose="02020603050405020304" pitchFamily="18" charset="0"/>
              </a:rPr>
              <a:t>AutoML</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Natural Language Processing (NLP)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Advancements</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Edge Computing for Data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Processing</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Responsible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AI</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15447016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01965" y="619971"/>
            <a:ext cx="11109990" cy="461664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Advancements in </a:t>
            </a: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Technology</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Advancements in technology have significantly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propelled </a:t>
            </a:r>
            <a:r>
              <a:rPr lang="en-IN" sz="2800" dirty="0">
                <a:solidFill>
                  <a:schemeClr val="accent5">
                    <a:lumMod val="50000"/>
                  </a:schemeClr>
                </a:solidFill>
                <a:latin typeface="Times New Roman" panose="02020603050405020304" pitchFamily="18" charset="0"/>
                <a:cs typeface="Times New Roman" panose="02020603050405020304" pitchFamily="18" charset="0"/>
              </a:rPr>
              <a:t>the field of data science, revolutionizing the way data is collected, processed, and </a:t>
            </a:r>
            <a:r>
              <a:rPr lang="en-IN" sz="2800" dirty="0" err="1">
                <a:solidFill>
                  <a:schemeClr val="accent5">
                    <a:lumMod val="50000"/>
                  </a:schemeClr>
                </a:solidFill>
                <a:latin typeface="Times New Roman" panose="02020603050405020304" pitchFamily="18" charset="0"/>
                <a:cs typeface="Times New Roman" panose="02020603050405020304" pitchFamily="18" charset="0"/>
              </a:rPr>
              <a:t>analyzed</a:t>
            </a:r>
            <a:r>
              <a:rPr lang="en-IN" sz="2800" dirty="0">
                <a:solidFill>
                  <a:schemeClr val="accent5">
                    <a:lumMod val="50000"/>
                  </a:schemeClr>
                </a:solidFill>
                <a:latin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advent of high-performance computing systems, cloud infrastructure, and distributed computing frameworks has empowered data scientists to tackle complex problems on </a:t>
            </a:r>
            <a:r>
              <a:rPr lang="en-IN" sz="2800">
                <a:solidFill>
                  <a:schemeClr val="accent5">
                    <a:lumMod val="50000"/>
                  </a:schemeClr>
                </a:solidFill>
                <a:latin typeface="Times New Roman" panose="02020603050405020304" pitchFamily="18" charset="0"/>
                <a:cs typeface="Times New Roman" panose="02020603050405020304" pitchFamily="18" charset="0"/>
              </a:rPr>
              <a:t>an </a:t>
            </a:r>
            <a:r>
              <a:rPr lang="en-IN" sz="2800" smtClean="0">
                <a:solidFill>
                  <a:schemeClr val="accent5">
                    <a:lumMod val="50000"/>
                  </a:schemeClr>
                </a:solidFill>
                <a:latin typeface="Times New Roman" panose="02020603050405020304" pitchFamily="18" charset="0"/>
                <a:cs typeface="Times New Roman" panose="02020603050405020304" pitchFamily="18" charset="0"/>
              </a:rPr>
              <a:t>remarkable </a:t>
            </a:r>
            <a:r>
              <a:rPr lang="en-IN" sz="2800" dirty="0">
                <a:solidFill>
                  <a:schemeClr val="accent5">
                    <a:lumMod val="50000"/>
                  </a:schemeClr>
                </a:solidFill>
                <a:latin typeface="Times New Roman" panose="02020603050405020304" pitchFamily="18" charset="0"/>
                <a:cs typeface="Times New Roman" panose="02020603050405020304" pitchFamily="18" charset="0"/>
              </a:rPr>
              <a:t>scale. </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38099646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01965" y="619971"/>
            <a:ext cx="11109990" cy="3323987"/>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Advancements in </a:t>
            </a: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Technology</a:t>
            </a:r>
          </a:p>
          <a:p>
            <a:pPr marL="342900" indent="-342900" algn="just">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The </a:t>
            </a:r>
            <a:r>
              <a:rPr lang="en-IN" sz="2800" dirty="0">
                <a:solidFill>
                  <a:schemeClr val="accent5">
                    <a:lumMod val="50000"/>
                  </a:schemeClr>
                </a:solidFill>
                <a:latin typeface="Times New Roman" panose="02020603050405020304" pitchFamily="18" charset="0"/>
                <a:cs typeface="Times New Roman" panose="02020603050405020304" pitchFamily="18" charset="0"/>
              </a:rPr>
              <a:t>evolution of big data technologies, such as Apache Hadoop and Apache Spark, has enabled the efficient processing of massive datasets, facilitating insights into patterns and trends that were previously challenging to discern.</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20858181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41005" y="637388"/>
            <a:ext cx="11109990" cy="461664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Impact on </a:t>
            </a: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Industries</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evolution of data science has had a profound impact on various industries, transforming the way organizations operate, make decisions, and derive insights from data.</a:t>
            </a:r>
          </a:p>
          <a:p>
            <a:pPr marL="1257300" lvl="2"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Healthcare</a:t>
            </a:r>
          </a:p>
          <a:p>
            <a:pPr marL="1257300" lvl="2"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Finance</a:t>
            </a:r>
          </a:p>
          <a:p>
            <a:pPr marL="1257300" lvl="2"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Retail and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E-Commerce</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40349408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41005" y="637388"/>
            <a:ext cx="11109990" cy="461664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Impact on </a:t>
            </a: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Industries</a:t>
            </a:r>
          </a:p>
          <a:p>
            <a:pPr marL="342900" indent="-342900" algn="just">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The </a:t>
            </a:r>
            <a:r>
              <a:rPr lang="en-IN" sz="2800" dirty="0">
                <a:solidFill>
                  <a:schemeClr val="accent5">
                    <a:lumMod val="50000"/>
                  </a:schemeClr>
                </a:solidFill>
                <a:latin typeface="Times New Roman" panose="02020603050405020304" pitchFamily="18" charset="0"/>
                <a:cs typeface="Times New Roman" panose="02020603050405020304" pitchFamily="18" charset="0"/>
              </a:rPr>
              <a:t>impact of data science on industries is pervasive, fostering innovation, efficiency, and strategic decision-making. </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As organizations continue to leverage data science, the potential for transformative advancements across diverse sectors remains significant. </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evolving landscape of data science continues to shape the way industries operate and adapt in an increasingly data-driven world.</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17963706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558422" y="502343"/>
            <a:ext cx="7322835" cy="6555641"/>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Future </a:t>
            </a: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Directions</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future directions of data science hold exciting prospects as the field continues to evolve with technological advancements and societal needs.</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Explainable AI (XAI) is likely to gain prominence, addressing the interpretability of complex machine learning models and ensuring transparency in decision-making. </a:t>
            </a:r>
          </a:p>
          <a:p>
            <a:pPr algn="just">
              <a:lnSpc>
                <a:spcPct val="150000"/>
              </a:lnSpc>
            </a:pP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7985760" y="1279473"/>
            <a:ext cx="3705225" cy="2333625"/>
          </a:xfrm>
          <a:prstGeom prst="rect">
            <a:avLst/>
          </a:prstGeom>
        </p:spPr>
      </p:pic>
    </p:spTree>
    <p:extLst>
      <p:ext uri="{BB962C8B-B14F-4D97-AF65-F5344CB8AC3E}">
        <p14:creationId xmlns:p14="http://schemas.microsoft.com/office/powerpoint/2010/main" val="33371425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601965" y="619971"/>
            <a:ext cx="11109990" cy="4616648"/>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Future </a:t>
            </a: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Directions</a:t>
            </a:r>
          </a:p>
          <a:p>
            <a:pPr marL="342900" indent="-342900" algn="just">
              <a:lnSpc>
                <a:spcPct val="150000"/>
              </a:lnSpc>
              <a:buFont typeface="Arial" panose="020B0604020202020204" pitchFamily="34" charset="0"/>
              <a:buChar char="•"/>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The </a:t>
            </a:r>
            <a:r>
              <a:rPr lang="en-IN" sz="2800" dirty="0">
                <a:solidFill>
                  <a:schemeClr val="accent5">
                    <a:lumMod val="50000"/>
                  </a:schemeClr>
                </a:solidFill>
                <a:latin typeface="Times New Roman" panose="02020603050405020304" pitchFamily="18" charset="0"/>
                <a:cs typeface="Times New Roman" panose="02020603050405020304" pitchFamily="18" charset="0"/>
              </a:rPr>
              <a:t>integration of data science with emerging technologies, such as quantum computing, may unlock new possibilities for solving computationally intensive problems.</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 Continued advancements in natural language processing (NLP) and language models could lead to more sophisticated and context-aware AI systems, impacting areas like conversational AI and language translation.</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5521614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126" y="19762"/>
            <a:ext cx="12192000" cy="68580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9987" y="66822"/>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302033" y="2255518"/>
            <a:ext cx="4162698" cy="1015663"/>
          </a:xfrm>
          <a:prstGeom prst="rect">
            <a:avLst/>
          </a:prstGeom>
          <a:noFill/>
        </p:spPr>
        <p:txBody>
          <a:bodyPr wrap="square" rtlCol="0">
            <a:spAutoFit/>
          </a:bodyPr>
          <a:lstStyle/>
          <a:p>
            <a:pPr algn="ctr"/>
            <a:r>
              <a:rPr lang="en-IN" sz="6000" b="1" spc="50" dirty="0" smtClean="0">
                <a:ln w="0">
                  <a:solidFill>
                    <a:srgbClr val="FF66FF"/>
                  </a:solidFill>
                </a:ln>
                <a:solidFill>
                  <a:schemeClr val="bg2"/>
                </a:solidFill>
                <a:effectLst>
                  <a:innerShdw blurRad="63500" dist="50800" dir="13500000">
                    <a:srgbClr val="000000">
                      <a:alpha val="50000"/>
                    </a:srgbClr>
                  </a:innerShdw>
                </a:effectLst>
                <a:latin typeface="Monotype Corsiva" panose="03010101010201010101" pitchFamily="66" charset="0"/>
                <a:cs typeface="Times New Roman" panose="02020603050405020304" pitchFamily="18" charset="0"/>
              </a:rPr>
              <a:t>THANKYOU</a:t>
            </a:r>
            <a:endParaRPr lang="en-IN" sz="6000" b="1" spc="50" dirty="0">
              <a:ln w="0">
                <a:solidFill>
                  <a:srgbClr val="FF66FF"/>
                </a:solidFill>
              </a:ln>
              <a:solidFill>
                <a:schemeClr val="bg2"/>
              </a:solidFill>
              <a:effectLst>
                <a:innerShdw blurRad="63500" dist="50800" dir="13500000">
                  <a:srgbClr val="000000">
                    <a:alpha val="50000"/>
                  </a:srgbClr>
                </a:innerShdw>
              </a:effectLst>
              <a:latin typeface="Monotype Corsiva" panose="03010101010201010101" pitchFamily="66" charset="0"/>
            </a:endParaRPr>
          </a:p>
        </p:txBody>
      </p:sp>
      <p:pic>
        <p:nvPicPr>
          <p:cNvPr id="11" name="Picture 10"/>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262537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914400"/>
            <a:ext cx="11109990" cy="3323987"/>
          </a:xfrm>
          <a:prstGeom prst="rect">
            <a:avLst/>
          </a:prstGeom>
          <a:noFill/>
        </p:spPr>
        <p:txBody>
          <a:bodyPr wrap="square" rtlCol="0">
            <a:spAutoFit/>
          </a:bodyPr>
          <a:lstStyle/>
          <a:p>
            <a:pPr>
              <a:lnSpc>
                <a:spcPct val="150000"/>
              </a:lnSpc>
            </a:pPr>
            <a:r>
              <a:rPr lang="en-IN" sz="2800" b="1" dirty="0">
                <a:solidFill>
                  <a:schemeClr val="accent5">
                    <a:lumMod val="50000"/>
                  </a:schemeClr>
                </a:solidFill>
                <a:latin typeface="Times New Roman" panose="02020603050405020304" pitchFamily="18" charset="0"/>
                <a:cs typeface="Times New Roman" panose="02020603050405020304" pitchFamily="18" charset="0"/>
              </a:rPr>
              <a:t>Evolution of data science</a:t>
            </a:r>
          </a:p>
          <a:p>
            <a:pPr marL="514350" indent="-514350">
              <a:lnSpc>
                <a:spcPct val="150000"/>
              </a:lnSpc>
              <a:buFont typeface="+mj-lt"/>
              <a:buAutoNum type="arabicPeriod" startAt="13"/>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Parallel </a:t>
            </a:r>
            <a:r>
              <a:rPr lang="en-IN" sz="2800" dirty="0">
                <a:solidFill>
                  <a:schemeClr val="accent5">
                    <a:lumMod val="50000"/>
                  </a:schemeClr>
                </a:solidFill>
                <a:latin typeface="Times New Roman" panose="02020603050405020304" pitchFamily="18" charset="0"/>
                <a:cs typeface="Times New Roman" panose="02020603050405020304" pitchFamily="18" charset="0"/>
              </a:rPr>
              <a:t>Processing and Distributed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Computing</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514350" indent="-514350">
              <a:lnSpc>
                <a:spcPct val="150000"/>
              </a:lnSpc>
              <a:buFont typeface="+mj-lt"/>
              <a:buAutoNum type="arabicPeriod" startAt="13"/>
            </a:pPr>
            <a:r>
              <a:rPr lang="en-IN" sz="2800" dirty="0">
                <a:solidFill>
                  <a:schemeClr val="accent5">
                    <a:lumMod val="50000"/>
                  </a:schemeClr>
                </a:solidFill>
                <a:latin typeface="Times New Roman" panose="02020603050405020304" pitchFamily="18" charset="0"/>
                <a:cs typeface="Times New Roman" panose="02020603050405020304" pitchFamily="18" charset="0"/>
              </a:rPr>
              <a:t>Development of Advanced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Algorithms</a:t>
            </a:r>
          </a:p>
          <a:p>
            <a:pPr marL="514350" indent="-514350">
              <a:lnSpc>
                <a:spcPct val="150000"/>
              </a:lnSpc>
              <a:buFont typeface="+mj-lt"/>
              <a:buAutoNum type="arabicPeriod" startAt="13"/>
            </a:pPr>
            <a:r>
              <a:rPr lang="en-IN" sz="2800" dirty="0">
                <a:solidFill>
                  <a:schemeClr val="accent5">
                    <a:lumMod val="50000"/>
                  </a:schemeClr>
                </a:solidFill>
                <a:latin typeface="Times New Roman" panose="02020603050405020304" pitchFamily="18" charset="0"/>
                <a:cs typeface="Times New Roman" panose="02020603050405020304" pitchFamily="18" charset="0"/>
              </a:rPr>
              <a:t>Deep Learning and Neural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Networks</a:t>
            </a:r>
          </a:p>
          <a:p>
            <a:pPr marL="514350" indent="-514350">
              <a:lnSpc>
                <a:spcPct val="150000"/>
              </a:lnSpc>
              <a:buFont typeface="+mj-lt"/>
              <a:buAutoNum type="arabicPeriod" startAt="13"/>
            </a:pPr>
            <a:r>
              <a:rPr lang="en-IN" sz="2800" dirty="0">
                <a:solidFill>
                  <a:schemeClr val="accent5">
                    <a:lumMod val="50000"/>
                  </a:schemeClr>
                </a:solidFill>
                <a:latin typeface="Times New Roman" panose="02020603050405020304" pitchFamily="18" charset="0"/>
                <a:cs typeface="Times New Roman" panose="02020603050405020304" pitchFamily="18" charset="0"/>
              </a:rPr>
              <a:t>Data Science in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Industries</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6748841" y="2710135"/>
            <a:ext cx="5210175" cy="1838325"/>
          </a:xfrm>
          <a:prstGeom prst="rect">
            <a:avLst/>
          </a:prstGeom>
        </p:spPr>
      </p:pic>
    </p:spTree>
    <p:extLst>
      <p:ext uri="{BB962C8B-B14F-4D97-AF65-F5344CB8AC3E}">
        <p14:creationId xmlns:p14="http://schemas.microsoft.com/office/powerpoint/2010/main" val="17433112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447746"/>
            <a:ext cx="11109990" cy="1754326"/>
          </a:xfrm>
          <a:prstGeom prst="rect">
            <a:avLst/>
          </a:prstGeom>
          <a:noFill/>
        </p:spPr>
        <p:txBody>
          <a:bodyPr wrap="square" rtlCol="0">
            <a:spAutoFit/>
          </a:bodyPr>
          <a:lstStyle/>
          <a:p>
            <a:pPr>
              <a:lnSpc>
                <a:spcPct val="150000"/>
              </a:lnSpc>
            </a:pP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Historical Overview</a:t>
            </a:r>
          </a:p>
          <a:p>
            <a:pPr marL="457200" indent="-457200">
              <a:lnSpc>
                <a:spcPct val="150000"/>
              </a:lnSpc>
              <a:buFont typeface="+mj-lt"/>
              <a:buAutoNum type="arabicPeriod"/>
            </a:pPr>
            <a:r>
              <a:rPr lang="en-IN" sz="4400" b="1" dirty="0">
                <a:solidFill>
                  <a:schemeClr val="accent5">
                    <a:lumMod val="50000"/>
                  </a:schemeClr>
                </a:solidFill>
                <a:latin typeface="Times New Roman" panose="02020603050405020304" pitchFamily="18" charset="0"/>
                <a:cs typeface="Times New Roman" panose="02020603050405020304" pitchFamily="18" charset="0"/>
              </a:rPr>
              <a:t>Early Data Analysis </a:t>
            </a: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Methods</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3235779" y="2655358"/>
            <a:ext cx="5734050" cy="2971800"/>
          </a:xfrm>
          <a:prstGeom prst="rect">
            <a:avLst/>
          </a:prstGeom>
        </p:spPr>
      </p:pic>
      <p:sp>
        <p:nvSpPr>
          <p:cNvPr id="5" name="Rectangle 4"/>
          <p:cNvSpPr/>
          <p:nvPr/>
        </p:nvSpPr>
        <p:spPr>
          <a:xfrm>
            <a:off x="3474720" y="3666309"/>
            <a:ext cx="975360" cy="287382"/>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7490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447746"/>
            <a:ext cx="11109990" cy="5909310"/>
          </a:xfrm>
          <a:prstGeom prst="rect">
            <a:avLst/>
          </a:prstGeom>
          <a:noFill/>
        </p:spPr>
        <p:txBody>
          <a:bodyPr wrap="square" rtlCol="0">
            <a:spAutoFit/>
          </a:bodyPr>
          <a:lstStyle/>
          <a:p>
            <a:pPr>
              <a:lnSpc>
                <a:spcPct val="150000"/>
              </a:lnSpc>
            </a:pP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Historical Overview</a:t>
            </a:r>
          </a:p>
          <a:p>
            <a:pPr marL="457200" indent="-457200">
              <a:lnSpc>
                <a:spcPct val="150000"/>
              </a:lnSpc>
              <a:buFont typeface="+mj-lt"/>
              <a:buAutoNum type="arabicPeriod"/>
            </a:pPr>
            <a:r>
              <a:rPr lang="en-IN" sz="2800" dirty="0">
                <a:solidFill>
                  <a:schemeClr val="accent5">
                    <a:lumMod val="50000"/>
                  </a:schemeClr>
                </a:solidFill>
                <a:latin typeface="Times New Roman" panose="02020603050405020304" pitchFamily="18" charset="0"/>
                <a:cs typeface="Times New Roman" panose="02020603050405020304" pitchFamily="18" charset="0"/>
              </a:rPr>
              <a:t>Early Data Analysis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Methods</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Early data analysis methods in data science were characterized by simpler statistical techniques and manual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approaches.</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Traditional data is normally structured data that's organized in records, files, and tables. Fields in traditional data sets are relational, so it's possible to work out their relationship and manipulate the data accordingly. </a:t>
            </a:r>
          </a:p>
          <a:p>
            <a:pPr marL="342900" indent="-342900">
              <a:lnSpc>
                <a:spcPct val="150000"/>
              </a:lnSpc>
              <a:buFont typeface="Arial" panose="020B0604020202020204" pitchFamily="34" charset="0"/>
              <a:buChar char="•"/>
            </a:pP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1276939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914400"/>
            <a:ext cx="11109990" cy="1754326"/>
          </a:xfrm>
          <a:prstGeom prst="rect">
            <a:avLst/>
          </a:prstGeom>
          <a:noFill/>
        </p:spPr>
        <p:txBody>
          <a:bodyPr wrap="square" rtlCol="0">
            <a:spAutoFit/>
          </a:bodyPr>
          <a:lstStyle/>
          <a:p>
            <a:pPr>
              <a:lnSpc>
                <a:spcPct val="150000"/>
              </a:lnSpc>
            </a:pP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Historical Overview</a:t>
            </a:r>
          </a:p>
          <a:p>
            <a:pPr>
              <a:lnSpc>
                <a:spcPct val="150000"/>
              </a:lnSpc>
            </a:pPr>
            <a:r>
              <a:rPr lang="en-IN" sz="4400" b="1" dirty="0" smtClean="0">
                <a:solidFill>
                  <a:schemeClr val="accent5">
                    <a:lumMod val="50000"/>
                  </a:schemeClr>
                </a:solidFill>
                <a:latin typeface="Times New Roman" panose="02020603050405020304" pitchFamily="18" charset="0"/>
                <a:cs typeface="Times New Roman" panose="02020603050405020304" pitchFamily="18" charset="0"/>
              </a:rPr>
              <a:t>2. Emergence </a:t>
            </a:r>
            <a:r>
              <a:rPr lang="en-IN" sz="4400" b="1" dirty="0">
                <a:solidFill>
                  <a:schemeClr val="accent5">
                    <a:lumMod val="50000"/>
                  </a:schemeClr>
                </a:solidFill>
                <a:latin typeface="Times New Roman" panose="02020603050405020304" pitchFamily="18" charset="0"/>
                <a:cs typeface="Times New Roman" panose="02020603050405020304" pitchFamily="18" charset="0"/>
              </a:rPr>
              <a:t>of Statistics</a:t>
            </a: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pic>
        <p:nvPicPr>
          <p:cNvPr id="2" name="Picture 1"/>
          <p:cNvPicPr>
            <a:picLocks noChangeAspect="1"/>
          </p:cNvPicPr>
          <p:nvPr/>
        </p:nvPicPr>
        <p:blipFill>
          <a:blip r:embed="rId3"/>
          <a:stretch>
            <a:fillRect/>
          </a:stretch>
        </p:blipFill>
        <p:spPr>
          <a:xfrm>
            <a:off x="4202565" y="2677410"/>
            <a:ext cx="4048125" cy="3924300"/>
          </a:xfrm>
          <a:prstGeom prst="rect">
            <a:avLst/>
          </a:prstGeom>
        </p:spPr>
      </p:pic>
    </p:spTree>
    <p:extLst>
      <p:ext uri="{BB962C8B-B14F-4D97-AF65-F5344CB8AC3E}">
        <p14:creationId xmlns:p14="http://schemas.microsoft.com/office/powerpoint/2010/main" val="33247100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 y="-69669"/>
            <a:ext cx="12192000" cy="6927669"/>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TextBox 8"/>
          <p:cNvSpPr txBox="1"/>
          <p:nvPr/>
        </p:nvSpPr>
        <p:spPr>
          <a:xfrm>
            <a:off x="902560" y="29643"/>
            <a:ext cx="10944226" cy="338554"/>
          </a:xfrm>
          <a:prstGeom prst="rect">
            <a:avLst/>
          </a:prstGeom>
          <a:noFill/>
        </p:spPr>
        <p:txBody>
          <a:bodyPr wrap="square" rtlCol="0">
            <a:spAutoFit/>
          </a:bodyPr>
          <a:lstStyle/>
          <a:p>
            <a:r>
              <a:rPr lang="en-IN" sz="1600" b="1" dirty="0">
                <a:solidFill>
                  <a:schemeClr val="accent5">
                    <a:lumMod val="50000"/>
                  </a:schemeClr>
                </a:solidFill>
                <a:latin typeface="Times New Roman" panose="02020603050405020304" pitchFamily="18" charset="0"/>
                <a:cs typeface="Times New Roman" panose="02020603050405020304" pitchFamily="18" charset="0"/>
              </a:rPr>
              <a:t>CLASS 3                                         CD-404    EVOLUTION OF DATA SCIENCE                                                      UNIT I</a:t>
            </a:r>
          </a:p>
        </p:txBody>
      </p:sp>
      <p:sp>
        <p:nvSpPr>
          <p:cNvPr id="15" name="TextBox 14"/>
          <p:cNvSpPr txBox="1"/>
          <p:nvPr/>
        </p:nvSpPr>
        <p:spPr>
          <a:xfrm>
            <a:off x="0" y="6080445"/>
            <a:ext cx="3021874" cy="707886"/>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Prof. Vineeta Shrivastava</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Assistant Professor</a:t>
            </a:r>
          </a:p>
          <a:p>
            <a:r>
              <a:rPr lang="en-IN" sz="1000" dirty="0">
                <a:solidFill>
                  <a:schemeClr val="accent5">
                    <a:lumMod val="50000"/>
                  </a:schemeClr>
                </a:solidFill>
                <a:latin typeface="Times New Roman" panose="02020603050405020304" pitchFamily="18" charset="0"/>
                <a:cs typeface="Times New Roman" panose="02020603050405020304" pitchFamily="18" charset="0"/>
              </a:rPr>
              <a:t>Department of Computer Science &amp; Engineering </a:t>
            </a:r>
          </a:p>
          <a:p>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LNCT-E</a:t>
            </a:r>
            <a:r>
              <a:rPr lang="en-IN" sz="1000" dirty="0">
                <a:solidFill>
                  <a:schemeClr val="accent5">
                    <a:lumMod val="50000"/>
                  </a:schemeClr>
                </a:solidFill>
                <a:latin typeface="Times New Roman" panose="02020603050405020304" pitchFamily="18" charset="0"/>
                <a:cs typeface="Times New Roman" panose="02020603050405020304" pitchFamily="18" charset="0"/>
              </a:rPr>
              <a:t>,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969829" y="6434388"/>
            <a:ext cx="3387634" cy="246221"/>
          </a:xfrm>
          <a:prstGeom prst="rect">
            <a:avLst/>
          </a:prstGeom>
          <a:noFill/>
        </p:spPr>
        <p:txBody>
          <a:bodyPr wrap="square" rtlCol="0">
            <a:spAutoFit/>
          </a:bodyPr>
          <a:lstStyle/>
          <a:p>
            <a:r>
              <a:rPr lang="en-IN" sz="1000" dirty="0">
                <a:solidFill>
                  <a:schemeClr val="accent5">
                    <a:lumMod val="50000"/>
                  </a:schemeClr>
                </a:solidFill>
                <a:latin typeface="Times New Roman" panose="02020603050405020304" pitchFamily="18" charset="0"/>
                <a:cs typeface="Times New Roman" panose="02020603050405020304" pitchFamily="18" charset="0"/>
              </a:rPr>
              <a:t>Lakshmi Narain College of Technology Excellence, </a:t>
            </a:r>
            <a:r>
              <a:rPr lang="en-IN" sz="1000" dirty="0" smtClean="0">
                <a:solidFill>
                  <a:schemeClr val="accent5">
                    <a:lumMod val="50000"/>
                  </a:schemeClr>
                </a:solidFill>
                <a:latin typeface="Times New Roman" panose="02020603050405020304" pitchFamily="18" charset="0"/>
                <a:cs typeface="Times New Roman" panose="02020603050405020304" pitchFamily="18" charset="0"/>
              </a:rPr>
              <a:t>Bhopal</a:t>
            </a:r>
            <a:endParaRPr lang="en-IN" sz="1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454993" y="914400"/>
            <a:ext cx="11109990" cy="5262979"/>
          </a:xfrm>
          <a:prstGeom prst="rect">
            <a:avLst/>
          </a:prstGeom>
          <a:noFill/>
        </p:spPr>
        <p:txBody>
          <a:bodyPr wrap="square" rtlCol="0">
            <a:spAutoFit/>
          </a:bodyPr>
          <a:lstStyle/>
          <a:p>
            <a:pPr>
              <a:lnSpc>
                <a:spcPct val="150000"/>
              </a:lnSpc>
            </a:pPr>
            <a:r>
              <a:rPr lang="en-IN" sz="2800" b="1" dirty="0" smtClean="0">
                <a:solidFill>
                  <a:schemeClr val="accent5">
                    <a:lumMod val="50000"/>
                  </a:schemeClr>
                </a:solidFill>
                <a:latin typeface="Times New Roman" panose="02020603050405020304" pitchFamily="18" charset="0"/>
                <a:cs typeface="Times New Roman" panose="02020603050405020304" pitchFamily="18" charset="0"/>
              </a:rPr>
              <a:t>Historical Overview</a:t>
            </a:r>
          </a:p>
          <a:p>
            <a:pPr marL="457200" indent="-457200">
              <a:lnSpc>
                <a:spcPct val="150000"/>
              </a:lnSpc>
              <a:buAutoNum type="arabicPeriod" startAt="2"/>
            </a:pP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Emergence </a:t>
            </a:r>
            <a:r>
              <a:rPr lang="en-IN" sz="2800" dirty="0">
                <a:solidFill>
                  <a:schemeClr val="accent5">
                    <a:lumMod val="50000"/>
                  </a:schemeClr>
                </a:solidFill>
                <a:latin typeface="Times New Roman" panose="02020603050405020304" pitchFamily="18" charset="0"/>
                <a:cs typeface="Times New Roman" panose="02020603050405020304" pitchFamily="18" charset="0"/>
              </a:rPr>
              <a:t>of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Statistics</a:t>
            </a:r>
            <a:endParaRPr lang="en-IN" sz="2800" dirty="0">
              <a:solidFill>
                <a:schemeClr val="accent5">
                  <a:lumMod val="50000"/>
                </a:schemeClr>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emergence of statistics as a formal discipline can be traced back to the 17th century when scholars began to recognize the need for systematic methods to </a:t>
            </a:r>
            <a:r>
              <a:rPr lang="en-IN" sz="2800" dirty="0" smtClean="0">
                <a:solidFill>
                  <a:schemeClr val="accent5">
                    <a:lumMod val="50000"/>
                  </a:schemeClr>
                </a:solidFill>
                <a:latin typeface="Times New Roman" panose="02020603050405020304" pitchFamily="18" charset="0"/>
                <a:cs typeface="Times New Roman" panose="02020603050405020304" pitchFamily="18" charset="0"/>
              </a:rPr>
              <a:t>analyse </a:t>
            </a:r>
            <a:r>
              <a:rPr lang="en-IN" sz="2800" dirty="0">
                <a:solidFill>
                  <a:schemeClr val="accent5">
                    <a:lumMod val="50000"/>
                  </a:schemeClr>
                </a:solidFill>
                <a:latin typeface="Times New Roman" panose="02020603050405020304" pitchFamily="18" charset="0"/>
                <a:cs typeface="Times New Roman" panose="02020603050405020304" pitchFamily="18" charset="0"/>
              </a:rPr>
              <a:t>data and draw meaningful inferences.</a:t>
            </a:r>
          </a:p>
          <a:p>
            <a:pPr marL="342900" indent="-342900" algn="just">
              <a:lnSpc>
                <a:spcPct val="150000"/>
              </a:lnSpc>
              <a:buFont typeface="Arial" panose="020B0604020202020204" pitchFamily="34" charset="0"/>
              <a:buChar char="•"/>
            </a:pPr>
            <a:r>
              <a:rPr lang="en-IN" sz="2800" dirty="0">
                <a:solidFill>
                  <a:schemeClr val="accent5">
                    <a:lumMod val="50000"/>
                  </a:schemeClr>
                </a:solidFill>
                <a:latin typeface="Times New Roman" panose="02020603050405020304" pitchFamily="18" charset="0"/>
                <a:cs typeface="Times New Roman" panose="02020603050405020304" pitchFamily="18" charset="0"/>
              </a:rPr>
              <a:t>The emergence of statistics was closely linked to the rise of the scientific method and the increasing need to make sense of observational and experimental data. </a:t>
            </a:r>
            <a:endParaRPr lang="en-IN" sz="2800" dirty="0" smtClean="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24954"/>
            <a:ext cx="909987" cy="427985"/>
          </a:xfrm>
          <a:prstGeom prst="rect">
            <a:avLst/>
          </a:prstGeom>
        </p:spPr>
      </p:pic>
    </p:spTree>
    <p:extLst>
      <p:ext uri="{BB962C8B-B14F-4D97-AF65-F5344CB8AC3E}">
        <p14:creationId xmlns:p14="http://schemas.microsoft.com/office/powerpoint/2010/main" val="1037230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1154</TotalTime>
  <Words>2900</Words>
  <Application>Microsoft Office PowerPoint</Application>
  <PresentationFormat>Widescreen</PresentationFormat>
  <Paragraphs>442</Paragraphs>
  <Slides>49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49</vt:i4>
      </vt:variant>
    </vt:vector>
  </HeadingPairs>
  <TitlesOfParts>
    <vt:vector size="56" baseType="lpstr">
      <vt:lpstr>Arial</vt:lpstr>
      <vt:lpstr>Calibri</vt:lpstr>
      <vt:lpstr>Calibri Light</vt:lpstr>
      <vt:lpstr>Monotype Corsiva</vt:lpstr>
      <vt:lpstr>Times New Roman</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Vineeta Shrivastava</dc:creator>
  <cp:lastModifiedBy>Vineeta Shrivastava</cp:lastModifiedBy>
  <cp:revision>158</cp:revision>
  <dcterms:created xsi:type="dcterms:W3CDTF">2024-01-16T04:34:42Z</dcterms:created>
  <dcterms:modified xsi:type="dcterms:W3CDTF">2024-03-12T13:41:56Z</dcterms:modified>
</cp:coreProperties>
</file>